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XB Niloofar" charset="1" panose="02000503080000020003"/>
      <p:regular r:id="rId10"/>
    </p:embeddedFont>
    <p:embeddedFont>
      <p:font typeface="XB Niloofar Bold" charset="1" panose="02000803080000020003"/>
      <p:regular r:id="rId11"/>
    </p:embeddedFont>
    <p:embeddedFont>
      <p:font typeface="XB Niloofar Italics" charset="1" panose="02000503080000090003"/>
      <p:regular r:id="rId12"/>
    </p:embeddedFont>
    <p:embeddedFont>
      <p:font typeface="XB Niloofar Bold Italics" charset="1" panose="02000803080000090003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Futura" charset="1" panose="020B0502020204020303"/>
      <p:regular r:id="rId18"/>
    </p:embeddedFont>
    <p:embeddedFont>
      <p:font typeface="Futura Bold" charset="1" panose="020B0702020204020203"/>
      <p:regular r:id="rId19"/>
    </p:embeddedFont>
    <p:embeddedFont>
      <p:font typeface="Futura Italics" charset="1" panose="020B0502020204090303"/>
      <p:regular r:id="rId20"/>
    </p:embeddedFont>
    <p:embeddedFont>
      <p:font typeface="Futura Bold Italics" charset="1" panose="020B0702020204090203"/>
      <p:regular r:id="rId21"/>
    </p:embeddedFont>
    <p:embeddedFont>
      <p:font typeface="Futura Light" charset="1" panose="020B0402020204020303"/>
      <p:regular r:id="rId22"/>
    </p:embeddedFont>
    <p:embeddedFont>
      <p:font typeface="Futura Light Italics" charset="1" panose="020B0402020204090303"/>
      <p:regular r:id="rId23"/>
    </p:embeddedFont>
    <p:embeddedFont>
      <p:font typeface="Futura Medium" charset="1" panose="020B0502020204020303"/>
      <p:regular r:id="rId24"/>
    </p:embeddedFont>
    <p:embeddedFont>
      <p:font typeface="Futura Medium Italics" charset="1" panose="020B0502020204090303"/>
      <p:regular r:id="rId25"/>
    </p:embeddedFont>
    <p:embeddedFont>
      <p:font typeface="Futura Ultra-Bold" charset="1" panose="020B0802020204020204"/>
      <p:regular r:id="rId26"/>
    </p:embeddedFont>
    <p:embeddedFont>
      <p:font typeface="Futura Ultra-Bold Italics" charset="1" panose="020B0802020204090204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  <p:embeddedFont>
      <p:font typeface="Canva Sans Medium" charset="1" panose="020B0603030501040103"/>
      <p:regular r:id="rId32"/>
    </p:embeddedFont>
    <p:embeddedFont>
      <p:font typeface="Canva Sans Medium Italics" charset="1" panose="020B06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44" Target="slides/slide11.xml" Type="http://schemas.openxmlformats.org/officeDocument/2006/relationships/slide"/><Relationship Id="rId45" Target="slides/slide12.xml" Type="http://schemas.openxmlformats.org/officeDocument/2006/relationships/slide"/><Relationship Id="rId46" Target="slides/slide13.xml" Type="http://schemas.openxmlformats.org/officeDocument/2006/relationships/slide"/><Relationship Id="rId47" Target="slides/slide14.xml" Type="http://schemas.openxmlformats.org/officeDocument/2006/relationships/slide"/><Relationship Id="rId48" Target="slides/slide15.xml" Type="http://schemas.openxmlformats.org/officeDocument/2006/relationships/slide"/><Relationship Id="rId49" Target="slides/slide16.xml" Type="http://schemas.openxmlformats.org/officeDocument/2006/relationships/slide"/><Relationship Id="rId5" Target="tableStyles.xml" Type="http://schemas.openxmlformats.org/officeDocument/2006/relationships/tableStyles"/><Relationship Id="rId50" Target="slides/slide17.xml" Type="http://schemas.openxmlformats.org/officeDocument/2006/relationships/slide"/><Relationship Id="rId51" Target="slides/slide1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0.jpeg" Type="http://schemas.openxmlformats.org/officeDocument/2006/relationships/image"/><Relationship Id="rId5" Target="../media/image51.jpeg" Type="http://schemas.openxmlformats.org/officeDocument/2006/relationships/image"/><Relationship Id="rId6" Target="../media/image52.jpeg" Type="http://schemas.openxmlformats.org/officeDocument/2006/relationships/image"/><Relationship Id="rId7" Target="../media/image53.jpe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jpeg" Type="http://schemas.openxmlformats.org/officeDocument/2006/relationships/image"/><Relationship Id="rId13" Target="../media/image66.png" Type="http://schemas.openxmlformats.org/officeDocument/2006/relationships/image"/><Relationship Id="rId14" Target="../media/image67.png" Type="http://schemas.openxmlformats.org/officeDocument/2006/relationships/image"/><Relationship Id="rId15" Target="../media/image68.png" Type="http://schemas.openxmlformats.org/officeDocument/2006/relationships/image"/><Relationship Id="rId16" Target="../media/image69.png" Type="http://schemas.openxmlformats.org/officeDocument/2006/relationships/image"/><Relationship Id="rId17" Target="../media/image70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1.jpeg" Type="http://schemas.openxmlformats.org/officeDocument/2006/relationships/image"/><Relationship Id="rId5" Target="../media/image7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3.jpeg" Type="http://schemas.openxmlformats.org/officeDocument/2006/relationships/image"/><Relationship Id="rId5" Target="../media/VAF2AJ9KS-A.mp4" Type="http://schemas.openxmlformats.org/officeDocument/2006/relationships/video"/><Relationship Id="rId6" Target="../media/VAF2AJ9KS-A.mp4" Type="http://schemas.microsoft.com/office/2007/relationships/media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7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12" Target="../media/image83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.png" Type="http://schemas.openxmlformats.org/officeDocument/2006/relationships/image"/><Relationship Id="rId6" Target="../media/image4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7.png" Type="http://schemas.openxmlformats.org/officeDocument/2006/relationships/image"/><Relationship Id="rId14" Target="../media/image2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2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jpeg" Type="http://schemas.openxmlformats.org/officeDocument/2006/relationships/image"/><Relationship Id="rId15" Target="../media/image38.jpeg" Type="http://schemas.openxmlformats.org/officeDocument/2006/relationships/image"/><Relationship Id="rId16" Target="https://universe.roboflow.com/mahmoud-m-hdyxu/x-ray-airport-prohibited-items/browse?queryText=&amp;pageSize=50&amp;startingIndex=0&amp;browseQuery=true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3.png" Type="http://schemas.openxmlformats.org/officeDocument/2006/relationships/image"/><Relationship Id="rId5" Target="https://arxiv.org/abs/1506.02640" TargetMode="External" Type="http://schemas.openxmlformats.org/officeDocument/2006/relationships/hyperlink"/><Relationship Id="rId6" Target="https://docs.ultralytics.com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20062" y="6626198"/>
            <a:ext cx="6216391" cy="481339"/>
            <a:chOff x="0" y="0"/>
            <a:chExt cx="1511507" cy="117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1507" cy="117037"/>
            </a:xfrm>
            <a:custGeom>
              <a:avLst/>
              <a:gdLst/>
              <a:ahLst/>
              <a:cxnLst/>
              <a:rect r="r" b="b" t="t" l="l"/>
              <a:pathLst>
                <a:path h="117037" w="1511507">
                  <a:moveTo>
                    <a:pt x="58518" y="0"/>
                  </a:moveTo>
                  <a:lnTo>
                    <a:pt x="1452989" y="0"/>
                  </a:lnTo>
                  <a:cubicBezTo>
                    <a:pt x="1485308" y="0"/>
                    <a:pt x="1511507" y="26200"/>
                    <a:pt x="1511507" y="58518"/>
                  </a:cubicBezTo>
                  <a:lnTo>
                    <a:pt x="1511507" y="58518"/>
                  </a:lnTo>
                  <a:cubicBezTo>
                    <a:pt x="1511507" y="74039"/>
                    <a:pt x="1505342" y="88923"/>
                    <a:pt x="1494368" y="99897"/>
                  </a:cubicBezTo>
                  <a:cubicBezTo>
                    <a:pt x="1483393" y="110872"/>
                    <a:pt x="1468509" y="117037"/>
                    <a:pt x="1452989" y="117037"/>
                  </a:cubicBezTo>
                  <a:lnTo>
                    <a:pt x="58518" y="117037"/>
                  </a:lnTo>
                  <a:cubicBezTo>
                    <a:pt x="42998" y="117037"/>
                    <a:pt x="28114" y="110872"/>
                    <a:pt x="17140" y="99897"/>
                  </a:cubicBezTo>
                  <a:cubicBezTo>
                    <a:pt x="6165" y="88923"/>
                    <a:pt x="0" y="74039"/>
                    <a:pt x="0" y="58518"/>
                  </a:cubicBezTo>
                  <a:lnTo>
                    <a:pt x="0" y="58518"/>
                  </a:lnTo>
                  <a:cubicBezTo>
                    <a:pt x="0" y="42998"/>
                    <a:pt x="6165" y="28114"/>
                    <a:pt x="17140" y="17140"/>
                  </a:cubicBezTo>
                  <a:cubicBezTo>
                    <a:pt x="28114" y="6165"/>
                    <a:pt x="42998" y="0"/>
                    <a:pt x="58518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11507" cy="155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20062" y="6626198"/>
            <a:ext cx="1279463" cy="482255"/>
            <a:chOff x="0" y="0"/>
            <a:chExt cx="311100" cy="1172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1100" cy="117260"/>
            </a:xfrm>
            <a:custGeom>
              <a:avLst/>
              <a:gdLst/>
              <a:ahLst/>
              <a:cxnLst/>
              <a:rect r="r" b="b" t="t" l="l"/>
              <a:pathLst>
                <a:path h="117260" w="311100">
                  <a:moveTo>
                    <a:pt x="58630" y="0"/>
                  </a:moveTo>
                  <a:lnTo>
                    <a:pt x="252470" y="0"/>
                  </a:lnTo>
                  <a:cubicBezTo>
                    <a:pt x="284850" y="0"/>
                    <a:pt x="311100" y="26249"/>
                    <a:pt x="311100" y="58630"/>
                  </a:cubicBezTo>
                  <a:lnTo>
                    <a:pt x="311100" y="58630"/>
                  </a:lnTo>
                  <a:cubicBezTo>
                    <a:pt x="311100" y="91010"/>
                    <a:pt x="284850" y="117260"/>
                    <a:pt x="252470" y="117260"/>
                  </a:cubicBezTo>
                  <a:lnTo>
                    <a:pt x="58630" y="117260"/>
                  </a:lnTo>
                  <a:cubicBezTo>
                    <a:pt x="26249" y="117260"/>
                    <a:pt x="0" y="91010"/>
                    <a:pt x="0" y="58630"/>
                  </a:cubicBezTo>
                  <a:lnTo>
                    <a:pt x="0" y="58630"/>
                  </a:lnTo>
                  <a:cubicBezTo>
                    <a:pt x="0" y="26249"/>
                    <a:pt x="26249" y="0"/>
                    <a:pt x="5863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1100" cy="155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4249" y="327084"/>
            <a:ext cx="2603026" cy="1032871"/>
          </a:xfrm>
          <a:custGeom>
            <a:avLst/>
            <a:gdLst/>
            <a:ahLst/>
            <a:cxnLst/>
            <a:rect r="r" b="b" t="t" l="l"/>
            <a:pathLst>
              <a:path h="1032871" w="2603026">
                <a:moveTo>
                  <a:pt x="0" y="0"/>
                </a:moveTo>
                <a:lnTo>
                  <a:pt x="2603026" y="0"/>
                </a:lnTo>
                <a:lnTo>
                  <a:pt x="2603026" y="1032871"/>
                </a:lnTo>
                <a:lnTo>
                  <a:pt x="0" y="103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5" t="-5416" r="0" b="-541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824976">
            <a:off x="15220584" y="-3552914"/>
            <a:ext cx="10859394" cy="10721183"/>
          </a:xfrm>
          <a:custGeom>
            <a:avLst/>
            <a:gdLst/>
            <a:ahLst/>
            <a:cxnLst/>
            <a:rect r="r" b="b" t="t" l="l"/>
            <a:pathLst>
              <a:path h="10721183" w="10859394">
                <a:moveTo>
                  <a:pt x="0" y="0"/>
                </a:moveTo>
                <a:lnTo>
                  <a:pt x="10859394" y="0"/>
                </a:lnTo>
                <a:lnTo>
                  <a:pt x="10859394" y="10721184"/>
                </a:lnTo>
                <a:lnTo>
                  <a:pt x="0" y="10721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80601" y="497411"/>
            <a:ext cx="3026083" cy="692216"/>
          </a:xfrm>
          <a:custGeom>
            <a:avLst/>
            <a:gdLst/>
            <a:ahLst/>
            <a:cxnLst/>
            <a:rect r="r" b="b" t="t" l="l"/>
            <a:pathLst>
              <a:path h="692216" w="3026083">
                <a:moveTo>
                  <a:pt x="0" y="0"/>
                </a:moveTo>
                <a:lnTo>
                  <a:pt x="3026083" y="0"/>
                </a:lnTo>
                <a:lnTo>
                  <a:pt x="3026083" y="692216"/>
                </a:lnTo>
                <a:lnTo>
                  <a:pt x="0" y="692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294566" y="4780655"/>
            <a:ext cx="4427332" cy="1887696"/>
          </a:xfrm>
          <a:custGeom>
            <a:avLst/>
            <a:gdLst/>
            <a:ahLst/>
            <a:cxnLst/>
            <a:rect r="r" b="b" t="t" l="l"/>
            <a:pathLst>
              <a:path h="1887696" w="4427332">
                <a:moveTo>
                  <a:pt x="4427332" y="0"/>
                </a:moveTo>
                <a:lnTo>
                  <a:pt x="0" y="0"/>
                </a:lnTo>
                <a:lnTo>
                  <a:pt x="0" y="1887696"/>
                </a:lnTo>
                <a:lnTo>
                  <a:pt x="4427332" y="1887696"/>
                </a:lnTo>
                <a:lnTo>
                  <a:pt x="4427332" y="0"/>
                </a:lnTo>
                <a:close/>
              </a:path>
            </a:pathLst>
          </a:custGeom>
          <a:blipFill>
            <a:blip r:embed="rId6">
              <a:alphaModFix amt="5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705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58596" y="3616462"/>
            <a:ext cx="4427332" cy="1887696"/>
          </a:xfrm>
          <a:custGeom>
            <a:avLst/>
            <a:gdLst/>
            <a:ahLst/>
            <a:cxnLst/>
            <a:rect r="r" b="b" t="t" l="l"/>
            <a:pathLst>
              <a:path h="1887696" w="4427332">
                <a:moveTo>
                  <a:pt x="0" y="0"/>
                </a:moveTo>
                <a:lnTo>
                  <a:pt x="4427332" y="0"/>
                </a:lnTo>
                <a:lnTo>
                  <a:pt x="4427332" y="1887696"/>
                </a:lnTo>
                <a:lnTo>
                  <a:pt x="0" y="18876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3705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68020" y="156710"/>
            <a:ext cx="2044454" cy="1373617"/>
          </a:xfrm>
          <a:custGeom>
            <a:avLst/>
            <a:gdLst/>
            <a:ahLst/>
            <a:cxnLst/>
            <a:rect r="r" b="b" t="t" l="l"/>
            <a:pathLst>
              <a:path h="1373617" w="2044454">
                <a:moveTo>
                  <a:pt x="0" y="0"/>
                </a:moveTo>
                <a:lnTo>
                  <a:pt x="2044454" y="0"/>
                </a:lnTo>
                <a:lnTo>
                  <a:pt x="2044454" y="1373618"/>
                </a:lnTo>
                <a:lnTo>
                  <a:pt x="0" y="1373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56846" y="2195059"/>
            <a:ext cx="4169617" cy="6353690"/>
          </a:xfrm>
          <a:custGeom>
            <a:avLst/>
            <a:gdLst/>
            <a:ahLst/>
            <a:cxnLst/>
            <a:rect r="r" b="b" t="t" l="l"/>
            <a:pathLst>
              <a:path h="6353690" w="4169617">
                <a:moveTo>
                  <a:pt x="0" y="0"/>
                </a:moveTo>
                <a:lnTo>
                  <a:pt x="4169617" y="0"/>
                </a:lnTo>
                <a:lnTo>
                  <a:pt x="4169617" y="6353690"/>
                </a:lnTo>
                <a:lnTo>
                  <a:pt x="0" y="63536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324" t="-17486" r="-61942" b="-1656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44939" y="8175253"/>
            <a:ext cx="275024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172529"/>
                </a:solidFill>
                <a:latin typeface="Canva Sans Bold"/>
              </a:rPr>
              <a:t>Presentation by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68575" y="3911061"/>
            <a:ext cx="7749038" cy="2553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28"/>
              </a:lnSpc>
            </a:pPr>
            <a:r>
              <a:rPr lang="en-US" sz="7856">
                <a:solidFill>
                  <a:srgbClr val="263C42"/>
                </a:solidFill>
                <a:latin typeface="Futura Bold"/>
                <a:cs typeface="Futura Bold"/>
              </a:rPr>
              <a:t>ثاقب | Thaqib</a:t>
            </a:r>
          </a:p>
          <a:p>
            <a:pPr>
              <a:lnSpc>
                <a:spcPts val="942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047583" y="8859035"/>
            <a:ext cx="8344958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000000"/>
                </a:solidFill>
                <a:latin typeface="Canva Sans"/>
              </a:rPr>
              <a:t>  ATHEER ALMUSAAD - REHAM ALRAJEH  - REUOF ALQAHTANI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62170" y="9355604"/>
            <a:ext cx="6915784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200">
                <a:solidFill>
                  <a:srgbClr val="000000"/>
                </a:solidFill>
                <a:latin typeface="Canva Sans"/>
              </a:rPr>
              <a:t>Suad AlSomali  - </a:t>
            </a:r>
            <a:r>
              <a:rPr lang="en-US" sz="2200" strike="noStrike" u="none">
                <a:solidFill>
                  <a:srgbClr val="000000"/>
                </a:solidFill>
                <a:latin typeface="Canva Sans"/>
              </a:rPr>
              <a:t>THEKRA ALQARNI  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27741" y="5597503"/>
            <a:ext cx="10060259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Canva Sans Bold"/>
              </a:rPr>
              <a:t>T5 Data Science And Artificial Intelligence Bootcamp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5117">
            <a:off x="-5420892" y="2959604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3" y="0"/>
                </a:lnTo>
                <a:lnTo>
                  <a:pt x="10505093" y="10371393"/>
                </a:lnTo>
                <a:lnTo>
                  <a:pt x="0" y="10371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1385" y="-3440519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4" y="0"/>
                </a:lnTo>
                <a:lnTo>
                  <a:pt x="10505094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49705" y="2465046"/>
            <a:ext cx="3000428" cy="3000428"/>
          </a:xfrm>
          <a:custGeom>
            <a:avLst/>
            <a:gdLst/>
            <a:ahLst/>
            <a:cxnLst/>
            <a:rect r="r" b="b" t="t" l="l"/>
            <a:pathLst>
              <a:path h="3000428" w="3000428">
                <a:moveTo>
                  <a:pt x="0" y="0"/>
                </a:moveTo>
                <a:lnTo>
                  <a:pt x="3000428" y="0"/>
                </a:lnTo>
                <a:lnTo>
                  <a:pt x="3000428" y="3000427"/>
                </a:lnTo>
                <a:lnTo>
                  <a:pt x="0" y="3000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910945" y="2465046"/>
            <a:ext cx="2830957" cy="2936788"/>
          </a:xfrm>
          <a:custGeom>
            <a:avLst/>
            <a:gdLst/>
            <a:ahLst/>
            <a:cxnLst/>
            <a:rect r="r" b="b" t="t" l="l"/>
            <a:pathLst>
              <a:path h="2936788" w="2830957">
                <a:moveTo>
                  <a:pt x="0" y="0"/>
                </a:moveTo>
                <a:lnTo>
                  <a:pt x="2830957" y="0"/>
                </a:lnTo>
                <a:lnTo>
                  <a:pt x="2830957" y="2936787"/>
                </a:lnTo>
                <a:lnTo>
                  <a:pt x="0" y="2936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28" t="-2977" r="-8308" b="-45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92872" y="5962190"/>
            <a:ext cx="2898059" cy="2953645"/>
          </a:xfrm>
          <a:custGeom>
            <a:avLst/>
            <a:gdLst/>
            <a:ahLst/>
            <a:cxnLst/>
            <a:rect r="r" b="b" t="t" l="l"/>
            <a:pathLst>
              <a:path h="2953645" w="2898059">
                <a:moveTo>
                  <a:pt x="0" y="0"/>
                </a:moveTo>
                <a:lnTo>
                  <a:pt x="2898060" y="0"/>
                </a:lnTo>
                <a:lnTo>
                  <a:pt x="2898060" y="2953646"/>
                </a:lnTo>
                <a:lnTo>
                  <a:pt x="0" y="29536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188" r="-4120" b="-809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09696" y="5962190"/>
            <a:ext cx="2906891" cy="2953645"/>
          </a:xfrm>
          <a:custGeom>
            <a:avLst/>
            <a:gdLst/>
            <a:ahLst/>
            <a:cxnLst/>
            <a:rect r="r" b="b" t="t" l="l"/>
            <a:pathLst>
              <a:path h="2953645" w="2906891">
                <a:moveTo>
                  <a:pt x="0" y="0"/>
                </a:moveTo>
                <a:lnTo>
                  <a:pt x="2906891" y="0"/>
                </a:lnTo>
                <a:lnTo>
                  <a:pt x="2906891" y="2953646"/>
                </a:lnTo>
                <a:lnTo>
                  <a:pt x="0" y="2953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59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28700" y="1811852"/>
            <a:ext cx="14979453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0754958" y="2820104"/>
            <a:ext cx="319604" cy="285896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AutoShape 10" id="10"/>
          <p:cNvSpPr/>
          <p:nvPr/>
        </p:nvSpPr>
        <p:spPr>
          <a:xfrm rot="0">
            <a:off x="11481461" y="4720679"/>
            <a:ext cx="319604" cy="285896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AutoShape 11" id="11"/>
          <p:cNvSpPr/>
          <p:nvPr/>
        </p:nvSpPr>
        <p:spPr>
          <a:xfrm rot="0">
            <a:off x="11481461" y="5143500"/>
            <a:ext cx="319604" cy="285896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AutoShape 12" id="12"/>
          <p:cNvSpPr/>
          <p:nvPr/>
        </p:nvSpPr>
        <p:spPr>
          <a:xfrm rot="0">
            <a:off x="11481461" y="4280164"/>
            <a:ext cx="319604" cy="285896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AutoShape 13" id="13"/>
          <p:cNvSpPr/>
          <p:nvPr/>
        </p:nvSpPr>
        <p:spPr>
          <a:xfrm rot="0">
            <a:off x="11481461" y="5552845"/>
            <a:ext cx="319604" cy="285896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AutoShape 14" id="14"/>
          <p:cNvSpPr/>
          <p:nvPr/>
        </p:nvSpPr>
        <p:spPr>
          <a:xfrm rot="0">
            <a:off x="11481461" y="5962190"/>
            <a:ext cx="319604" cy="285896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AutoShape 15" id="15"/>
          <p:cNvSpPr/>
          <p:nvPr/>
        </p:nvSpPr>
        <p:spPr>
          <a:xfrm rot="0">
            <a:off x="10754958" y="8282465"/>
            <a:ext cx="319604" cy="285896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Freeform 16" id="16"/>
          <p:cNvSpPr/>
          <p:nvPr/>
        </p:nvSpPr>
        <p:spPr>
          <a:xfrm flipH="false" flipV="false" rot="0">
            <a:off x="625715" y="2465046"/>
            <a:ext cx="2923620" cy="2936788"/>
          </a:xfrm>
          <a:custGeom>
            <a:avLst/>
            <a:gdLst/>
            <a:ahLst/>
            <a:cxnLst/>
            <a:rect r="r" b="b" t="t" l="l"/>
            <a:pathLst>
              <a:path h="2936788" w="2923620">
                <a:moveTo>
                  <a:pt x="0" y="0"/>
                </a:moveTo>
                <a:lnTo>
                  <a:pt x="2923621" y="0"/>
                </a:lnTo>
                <a:lnTo>
                  <a:pt x="2923621" y="2936787"/>
                </a:lnTo>
                <a:lnTo>
                  <a:pt x="0" y="29367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055" b="-3368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042866" y="5952665"/>
            <a:ext cx="370588" cy="32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55"/>
              </a:lnSpc>
            </a:pPr>
            <a:r>
              <a:rPr lang="en-US" sz="2055">
                <a:solidFill>
                  <a:srgbClr val="FFFFFF"/>
                </a:solidFill>
                <a:latin typeface="Futura Bold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73602"/>
            <a:ext cx="16083752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91"/>
              </a:lnSpc>
            </a:pPr>
            <a:r>
              <a:rPr lang="en-US" sz="6909">
                <a:solidFill>
                  <a:srgbClr val="263C42"/>
                </a:solidFill>
                <a:latin typeface="Futura Bold"/>
              </a:rPr>
              <a:t>TRANSFER LEARNING: YOLOV8 MODEL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93208" y="4202768"/>
            <a:ext cx="1580631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F1A8A3"/>
                </a:solidFill>
                <a:latin typeface="Canva Sans Bold"/>
              </a:rPr>
              <a:t>Knife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CF3334"/>
                </a:solidFill>
                <a:latin typeface="Canva Sans Bold"/>
              </a:rPr>
              <a:t>Gun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CED326"/>
                </a:solidFill>
                <a:latin typeface="Canva Sans Bold"/>
              </a:rPr>
              <a:t>Wrench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AB419"/>
                </a:solidFill>
                <a:latin typeface="Canva Sans Bold"/>
              </a:rPr>
              <a:t>Scissors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F76E1F"/>
                </a:solidFill>
                <a:latin typeface="Canva Sans Bold"/>
              </a:rPr>
              <a:t>Pliers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21659" y="8195720"/>
            <a:ext cx="672227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The model achieved a Mean Average Precision (mAP) of </a:t>
            </a:r>
            <a:r>
              <a:rPr lang="en-US" sz="2399">
                <a:solidFill>
                  <a:srgbClr val="000000"/>
                </a:solidFill>
                <a:latin typeface="Canva Sans Bold"/>
              </a:rPr>
              <a:t>0.94</a:t>
            </a:r>
            <a:r>
              <a:rPr lang="en-US" sz="2399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AutoShape 21" id="21"/>
          <p:cNvSpPr/>
          <p:nvPr/>
        </p:nvSpPr>
        <p:spPr>
          <a:xfrm rot="0">
            <a:off x="10754958" y="7566924"/>
            <a:ext cx="319604" cy="285896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TextBox 22" id="22"/>
          <p:cNvSpPr txBox="true"/>
          <p:nvPr/>
        </p:nvSpPr>
        <p:spPr>
          <a:xfrm rot="0">
            <a:off x="11321659" y="6713462"/>
            <a:ext cx="248314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Total layers: 295 </a:t>
            </a:r>
          </a:p>
        </p:txBody>
      </p:sp>
      <p:sp>
        <p:nvSpPr>
          <p:cNvPr name="AutoShape 23" id="23"/>
          <p:cNvSpPr/>
          <p:nvPr/>
        </p:nvSpPr>
        <p:spPr>
          <a:xfrm rot="0">
            <a:off x="10754958" y="6787925"/>
            <a:ext cx="319604" cy="285896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TextBox 24" id="24"/>
          <p:cNvSpPr txBox="true"/>
          <p:nvPr/>
        </p:nvSpPr>
        <p:spPr>
          <a:xfrm rot="0">
            <a:off x="11240845" y="7456580"/>
            <a:ext cx="432812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Total parameters: 25,859,215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21659" y="2730819"/>
            <a:ext cx="650434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The model establishes boundaries and assigns labels according to the classes in the dataset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5117">
            <a:off x="-5420892" y="2959604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3" y="0"/>
                </a:lnTo>
                <a:lnTo>
                  <a:pt x="10505093" y="10371393"/>
                </a:lnTo>
                <a:lnTo>
                  <a:pt x="0" y="10371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1385" y="-3440519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4" y="0"/>
                </a:lnTo>
                <a:lnTo>
                  <a:pt x="10505094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975" y="3099127"/>
            <a:ext cx="8286524" cy="5046173"/>
          </a:xfrm>
          <a:custGeom>
            <a:avLst/>
            <a:gdLst/>
            <a:ahLst/>
            <a:cxnLst/>
            <a:rect r="r" b="b" t="t" l="l"/>
            <a:pathLst>
              <a:path h="5046173" w="8286524">
                <a:moveTo>
                  <a:pt x="0" y="0"/>
                </a:moveTo>
                <a:lnTo>
                  <a:pt x="8286524" y="0"/>
                </a:lnTo>
                <a:lnTo>
                  <a:pt x="8286524" y="5046173"/>
                </a:lnTo>
                <a:lnTo>
                  <a:pt x="0" y="5046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43659" b="-10006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6063" y="381000"/>
            <a:ext cx="8077576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91"/>
              </a:lnSpc>
              <a:spcBef>
                <a:spcPct val="0"/>
              </a:spcBef>
            </a:pPr>
            <a:r>
              <a:rPr lang="en-US" sz="6909">
                <a:solidFill>
                  <a:srgbClr val="263C42"/>
                </a:solidFill>
                <a:latin typeface="Futura Bold"/>
              </a:rPr>
              <a:t>YOLOV8 RESULTS: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543640" y="3099127"/>
            <a:ext cx="7990365" cy="5046173"/>
          </a:xfrm>
          <a:custGeom>
            <a:avLst/>
            <a:gdLst/>
            <a:ahLst/>
            <a:cxnLst/>
            <a:rect r="r" b="b" t="t" l="l"/>
            <a:pathLst>
              <a:path h="5046173" w="7990365">
                <a:moveTo>
                  <a:pt x="0" y="0"/>
                </a:moveTo>
                <a:lnTo>
                  <a:pt x="7990364" y="0"/>
                </a:lnTo>
                <a:lnTo>
                  <a:pt x="7990364" y="5046173"/>
                </a:lnTo>
                <a:lnTo>
                  <a:pt x="0" y="5046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3294" t="0" r="0" b="-10053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663962" y="579162"/>
            <a:ext cx="10199223" cy="10069414"/>
          </a:xfrm>
          <a:custGeom>
            <a:avLst/>
            <a:gdLst/>
            <a:ahLst/>
            <a:cxnLst/>
            <a:rect r="r" b="b" t="t" l="l"/>
            <a:pathLst>
              <a:path h="10069414" w="10199223">
                <a:moveTo>
                  <a:pt x="10199223" y="0"/>
                </a:moveTo>
                <a:lnTo>
                  <a:pt x="0" y="0"/>
                </a:lnTo>
                <a:lnTo>
                  <a:pt x="0" y="10069414"/>
                </a:lnTo>
                <a:lnTo>
                  <a:pt x="10199223" y="10069414"/>
                </a:lnTo>
                <a:lnTo>
                  <a:pt x="10199223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582129">
            <a:off x="-3580927" y="-2001651"/>
            <a:ext cx="9219253" cy="9101917"/>
          </a:xfrm>
          <a:custGeom>
            <a:avLst/>
            <a:gdLst/>
            <a:ahLst/>
            <a:cxnLst/>
            <a:rect r="r" b="b" t="t" l="l"/>
            <a:pathLst>
              <a:path h="9101917" w="9219253">
                <a:moveTo>
                  <a:pt x="0" y="0"/>
                </a:moveTo>
                <a:lnTo>
                  <a:pt x="9219254" y="0"/>
                </a:lnTo>
                <a:lnTo>
                  <a:pt x="9219254" y="9101917"/>
                </a:lnTo>
                <a:lnTo>
                  <a:pt x="0" y="910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5196" y="5946751"/>
            <a:ext cx="3260756" cy="3460907"/>
          </a:xfrm>
          <a:custGeom>
            <a:avLst/>
            <a:gdLst/>
            <a:ahLst/>
            <a:cxnLst/>
            <a:rect r="r" b="b" t="t" l="l"/>
            <a:pathLst>
              <a:path h="3460907" w="3260756">
                <a:moveTo>
                  <a:pt x="0" y="0"/>
                </a:moveTo>
                <a:lnTo>
                  <a:pt x="3260756" y="0"/>
                </a:lnTo>
                <a:lnTo>
                  <a:pt x="3260756" y="3460907"/>
                </a:lnTo>
                <a:lnTo>
                  <a:pt x="0" y="3460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69" t="0" r="-30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33042" y="2103562"/>
            <a:ext cx="3404700" cy="3580450"/>
          </a:xfrm>
          <a:custGeom>
            <a:avLst/>
            <a:gdLst/>
            <a:ahLst/>
            <a:cxnLst/>
            <a:rect r="r" b="b" t="t" l="l"/>
            <a:pathLst>
              <a:path h="3580450" w="3404700">
                <a:moveTo>
                  <a:pt x="0" y="0"/>
                </a:moveTo>
                <a:lnTo>
                  <a:pt x="3404700" y="0"/>
                </a:lnTo>
                <a:lnTo>
                  <a:pt x="3404700" y="3580450"/>
                </a:lnTo>
                <a:lnTo>
                  <a:pt x="0" y="3580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80" t="0" r="-258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35196" y="2127421"/>
            <a:ext cx="3387630" cy="3387630"/>
          </a:xfrm>
          <a:custGeom>
            <a:avLst/>
            <a:gdLst/>
            <a:ahLst/>
            <a:cxnLst/>
            <a:rect r="r" b="b" t="t" l="l"/>
            <a:pathLst>
              <a:path h="3387630" w="3387630">
                <a:moveTo>
                  <a:pt x="0" y="0"/>
                </a:moveTo>
                <a:lnTo>
                  <a:pt x="3387630" y="0"/>
                </a:lnTo>
                <a:lnTo>
                  <a:pt x="3387630" y="3387630"/>
                </a:lnTo>
                <a:lnTo>
                  <a:pt x="0" y="33876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33042" y="5946751"/>
            <a:ext cx="3404700" cy="3404700"/>
          </a:xfrm>
          <a:custGeom>
            <a:avLst/>
            <a:gdLst/>
            <a:ahLst/>
            <a:cxnLst/>
            <a:rect r="r" b="b" t="t" l="l"/>
            <a:pathLst>
              <a:path h="3404700" w="3404700">
                <a:moveTo>
                  <a:pt x="0" y="0"/>
                </a:moveTo>
                <a:lnTo>
                  <a:pt x="3404700" y="0"/>
                </a:lnTo>
                <a:lnTo>
                  <a:pt x="3404700" y="3404700"/>
                </a:lnTo>
                <a:lnTo>
                  <a:pt x="0" y="340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803378" y="1754702"/>
            <a:ext cx="8823982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1222469" y="2837150"/>
            <a:ext cx="319604" cy="285896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AutoShape 10" id="10"/>
          <p:cNvSpPr/>
          <p:nvPr/>
        </p:nvSpPr>
        <p:spPr>
          <a:xfrm rot="0">
            <a:off x="1222469" y="6018995"/>
            <a:ext cx="319604" cy="285896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AutoShape 11" id="11"/>
          <p:cNvSpPr/>
          <p:nvPr/>
        </p:nvSpPr>
        <p:spPr>
          <a:xfrm rot="0">
            <a:off x="1222469" y="7293939"/>
            <a:ext cx="319604" cy="285896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517981" y="3433042"/>
            <a:ext cx="8933149" cy="1340636"/>
          </a:xfrm>
          <a:custGeom>
            <a:avLst/>
            <a:gdLst/>
            <a:ahLst/>
            <a:cxnLst/>
            <a:rect r="r" b="b" t="t" l="l"/>
            <a:pathLst>
              <a:path h="1340636" w="8933149">
                <a:moveTo>
                  <a:pt x="0" y="0"/>
                </a:moveTo>
                <a:lnTo>
                  <a:pt x="8933148" y="0"/>
                </a:lnTo>
                <a:lnTo>
                  <a:pt x="8933148" y="1340636"/>
                </a:lnTo>
                <a:lnTo>
                  <a:pt x="0" y="1340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3378" y="516452"/>
            <a:ext cx="10822525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91"/>
              </a:lnSpc>
            </a:pPr>
            <a:r>
              <a:rPr lang="en-US" sz="6909">
                <a:solidFill>
                  <a:srgbClr val="263C42"/>
                </a:solidFill>
                <a:latin typeface="Futura Bold"/>
              </a:rPr>
              <a:t>DATASET </a:t>
            </a:r>
            <a:r>
              <a:rPr lang="en-US" sz="6909">
                <a:solidFill>
                  <a:srgbClr val="263C42"/>
                </a:solidFill>
                <a:latin typeface="Futura Bold"/>
              </a:rPr>
              <a:t>CHALLENGES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6398" y="7246314"/>
            <a:ext cx="742157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Canva Sans"/>
              </a:rPr>
              <a:t>Variational brightness and, contrast (Different scanning exposure)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56398" y="2762928"/>
            <a:ext cx="697721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Unbalanced classes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56398" y="5908651"/>
            <a:ext cx="595699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Limited diversity in prohibited items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26582" y="1271503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3" y="0"/>
                </a:lnTo>
                <a:lnTo>
                  <a:pt x="10505093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1385" y="-3440519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4" y="0"/>
                </a:lnTo>
                <a:lnTo>
                  <a:pt x="10505094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3378" y="516452"/>
            <a:ext cx="10822525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91"/>
              </a:lnSpc>
            </a:pPr>
            <a:r>
              <a:rPr lang="en-US" sz="6909">
                <a:solidFill>
                  <a:srgbClr val="263C42"/>
                </a:solidFill>
                <a:latin typeface="Futura Bold"/>
              </a:rPr>
              <a:t>MODEL </a:t>
            </a:r>
            <a:r>
              <a:rPr lang="en-US" sz="6909">
                <a:solidFill>
                  <a:srgbClr val="263C42"/>
                </a:solidFill>
                <a:latin typeface="Futura Bold"/>
              </a:rPr>
              <a:t>CHALLENGES</a:t>
            </a:r>
          </a:p>
        </p:txBody>
      </p:sp>
      <p:sp>
        <p:nvSpPr>
          <p:cNvPr name="AutoShape 5" id="5"/>
          <p:cNvSpPr/>
          <p:nvPr/>
        </p:nvSpPr>
        <p:spPr>
          <a:xfrm>
            <a:off x="803378" y="1621352"/>
            <a:ext cx="7951077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254647" y="7320580"/>
            <a:ext cx="319604" cy="285896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AutoShape 7" id="7"/>
          <p:cNvSpPr/>
          <p:nvPr/>
        </p:nvSpPr>
        <p:spPr>
          <a:xfrm rot="0">
            <a:off x="1254647" y="2242947"/>
            <a:ext cx="319604" cy="285896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9788605" y="3352397"/>
            <a:ext cx="2343043" cy="2016107"/>
          </a:xfrm>
          <a:custGeom>
            <a:avLst/>
            <a:gdLst/>
            <a:ahLst/>
            <a:cxnLst/>
            <a:rect r="r" b="b" t="t" l="l"/>
            <a:pathLst>
              <a:path h="2016107" w="2343043">
                <a:moveTo>
                  <a:pt x="0" y="0"/>
                </a:moveTo>
                <a:lnTo>
                  <a:pt x="2343043" y="0"/>
                </a:lnTo>
                <a:lnTo>
                  <a:pt x="2343043" y="2016107"/>
                </a:lnTo>
                <a:lnTo>
                  <a:pt x="0" y="201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80" t="-10089" r="-797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389969" y="2119940"/>
            <a:ext cx="5252802" cy="358140"/>
            <a:chOff x="0" y="0"/>
            <a:chExt cx="7003736" cy="477520"/>
          </a:xfrm>
        </p:grpSpPr>
        <p:sp>
          <p:nvSpPr>
            <p:cNvPr name="AutoShape 10" id="10"/>
            <p:cNvSpPr/>
            <p:nvPr/>
          </p:nvSpPr>
          <p:spPr>
            <a:xfrm rot="0">
              <a:off x="0" y="68225"/>
              <a:ext cx="426138" cy="381195"/>
            </a:xfrm>
            <a:prstGeom prst="rect">
              <a:avLst/>
            </a:prstGeom>
            <a:solidFill>
              <a:srgbClr val="006E82">
                <a:alpha val="19608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776913" y="-38100"/>
              <a:ext cx="622682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006E82"/>
                  </a:solidFill>
                  <a:latin typeface="Canva Sans Bold"/>
                </a:rPr>
                <a:t>Model Performance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637226" y="3263840"/>
            <a:ext cx="2424899" cy="2193221"/>
          </a:xfrm>
          <a:custGeom>
            <a:avLst/>
            <a:gdLst/>
            <a:ahLst/>
            <a:cxnLst/>
            <a:rect r="r" b="b" t="t" l="l"/>
            <a:pathLst>
              <a:path h="2193221" w="2424899">
                <a:moveTo>
                  <a:pt x="0" y="0"/>
                </a:moveTo>
                <a:lnTo>
                  <a:pt x="2424899" y="0"/>
                </a:lnTo>
                <a:lnTo>
                  <a:pt x="2424899" y="2193221"/>
                </a:lnTo>
                <a:lnTo>
                  <a:pt x="0" y="21932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33497" y="2141726"/>
            <a:ext cx="561916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6E82"/>
                </a:solidFill>
                <a:latin typeface="Canva Sans Bold"/>
              </a:rPr>
              <a:t>Different Models, Frameworks, and Architectures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3497" y="7246358"/>
            <a:ext cx="647548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-9">
                <a:solidFill>
                  <a:srgbClr val="006E82"/>
                </a:solidFill>
                <a:latin typeface="Canva Sans Bold"/>
              </a:rPr>
              <a:t>Determine the appropriate epochs number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7117" y="3381756"/>
            <a:ext cx="3055962" cy="3428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8" indent="-259079" lvl="1">
              <a:lnSpc>
                <a:spcPts val="39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Detecto</a:t>
            </a:r>
          </a:p>
          <a:p>
            <a:pPr marL="518158" indent="-259079" lvl="1">
              <a:lnSpc>
                <a:spcPts val="39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VGG16</a:t>
            </a:r>
          </a:p>
          <a:p>
            <a:pPr marL="518158" indent="-259079" lvl="1">
              <a:lnSpc>
                <a:spcPts val="39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CNN TensorFlow</a:t>
            </a:r>
          </a:p>
          <a:p>
            <a:pPr marL="518158" indent="-259079" lvl="1">
              <a:lnSpc>
                <a:spcPts val="39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YOLOv3</a:t>
            </a:r>
          </a:p>
          <a:p>
            <a:pPr marL="518158" indent="-259079" lvl="1">
              <a:lnSpc>
                <a:spcPts val="39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YOLOv4</a:t>
            </a:r>
          </a:p>
          <a:p>
            <a:pPr marL="518158" indent="-259079" lvl="1">
              <a:lnSpc>
                <a:spcPts val="39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YOLOv5</a:t>
            </a:r>
          </a:p>
          <a:p>
            <a:pPr marL="518158" indent="-259079" lvl="1">
              <a:lnSpc>
                <a:spcPts val="393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YOLOv8(used)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4449" y="7882761"/>
            <a:ext cx="7470695" cy="86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Find the right epochs to reach the appropriate accuracy rate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88605" y="2538276"/>
            <a:ext cx="7470695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Incorrect label and boundaries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9389969" y="5838393"/>
            <a:ext cx="319604" cy="285896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TextBox 19" id="19"/>
          <p:cNvSpPr txBox="true"/>
          <p:nvPr/>
        </p:nvSpPr>
        <p:spPr>
          <a:xfrm rot="0">
            <a:off x="9972654" y="5788640"/>
            <a:ext cx="597195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6E82"/>
                </a:solidFill>
                <a:latin typeface="Canva Sans Bold"/>
              </a:rPr>
              <a:t>Computational  Challenges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89969" y="6200489"/>
            <a:ext cx="7470695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8" indent="-259079" lvl="1">
              <a:lnSpc>
                <a:spcPts val="50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Limited RAM, CPU, and GPU in hardware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89969" y="6842290"/>
            <a:ext cx="7470695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8" indent="-259079" lvl="1">
              <a:lnSpc>
                <a:spcPts val="50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Multi Crash occurs during the training model</a:t>
            </a:r>
          </a:p>
        </p:txBody>
      </p:sp>
      <p:sp>
        <p:nvSpPr>
          <p:cNvPr name="AutoShape 22" id="22"/>
          <p:cNvSpPr/>
          <p:nvPr/>
        </p:nvSpPr>
        <p:spPr>
          <a:xfrm rot="0">
            <a:off x="9389969" y="7909018"/>
            <a:ext cx="319604" cy="285896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TextBox 23" id="23"/>
          <p:cNvSpPr txBox="true"/>
          <p:nvPr/>
        </p:nvSpPr>
        <p:spPr>
          <a:xfrm rot="0">
            <a:off x="9972654" y="7834796"/>
            <a:ext cx="233261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6E82"/>
                </a:solidFill>
                <a:latin typeface="Canva Sans Bold"/>
              </a:rPr>
              <a:t>Overfitting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21659" y="8307236"/>
            <a:ext cx="8204588" cy="120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8" indent="-259079" lvl="1">
              <a:lnSpc>
                <a:spcPts val="50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Canva Sans"/>
              </a:rPr>
              <a:t>Perform well on training data, but fail on untrained data.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26582" y="1271503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3" y="0"/>
                </a:lnTo>
                <a:lnTo>
                  <a:pt x="10505093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961" y="2196934"/>
            <a:ext cx="14846078" cy="7576627"/>
          </a:xfrm>
          <a:custGeom>
            <a:avLst/>
            <a:gdLst/>
            <a:ahLst/>
            <a:cxnLst/>
            <a:rect r="r" b="b" t="t" l="l"/>
            <a:pathLst>
              <a:path h="7576627" w="14846078">
                <a:moveTo>
                  <a:pt x="0" y="0"/>
                </a:moveTo>
                <a:lnTo>
                  <a:pt x="14846078" y="0"/>
                </a:lnTo>
                <a:lnTo>
                  <a:pt x="14846078" y="7576628"/>
                </a:lnTo>
                <a:lnTo>
                  <a:pt x="0" y="7576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06" r="0" b="-410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1385" y="-3440519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4" y="0"/>
                </a:lnTo>
                <a:lnTo>
                  <a:pt x="10505094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3378" y="516452"/>
            <a:ext cx="10822525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91"/>
              </a:lnSpc>
            </a:pPr>
            <a:r>
              <a:rPr lang="en-US" sz="6909">
                <a:solidFill>
                  <a:srgbClr val="263C42"/>
                </a:solidFill>
                <a:latin typeface="Futura Bold"/>
              </a:rPr>
              <a:t>TOOLS</a:t>
            </a:r>
          </a:p>
        </p:txBody>
      </p:sp>
      <p:sp>
        <p:nvSpPr>
          <p:cNvPr name="AutoShape 6" id="6"/>
          <p:cNvSpPr/>
          <p:nvPr/>
        </p:nvSpPr>
        <p:spPr>
          <a:xfrm>
            <a:off x="803378" y="1621352"/>
            <a:ext cx="2657236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835370" y="5024465"/>
            <a:ext cx="3012335" cy="845725"/>
          </a:xfrm>
          <a:custGeom>
            <a:avLst/>
            <a:gdLst/>
            <a:ahLst/>
            <a:cxnLst/>
            <a:rect r="r" b="b" t="t" l="l"/>
            <a:pathLst>
              <a:path h="845725" w="3012335">
                <a:moveTo>
                  <a:pt x="0" y="0"/>
                </a:moveTo>
                <a:lnTo>
                  <a:pt x="3012334" y="0"/>
                </a:lnTo>
                <a:lnTo>
                  <a:pt x="3012334" y="845724"/>
                </a:lnTo>
                <a:lnTo>
                  <a:pt x="0" y="845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2334" r="0" b="-3575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55913" y="4240453"/>
            <a:ext cx="2495309" cy="723639"/>
          </a:xfrm>
          <a:custGeom>
            <a:avLst/>
            <a:gdLst/>
            <a:ahLst/>
            <a:cxnLst/>
            <a:rect r="r" b="b" t="t" l="l"/>
            <a:pathLst>
              <a:path h="723639" w="2495309">
                <a:moveTo>
                  <a:pt x="0" y="0"/>
                </a:moveTo>
                <a:lnTo>
                  <a:pt x="2495308" y="0"/>
                </a:lnTo>
                <a:lnTo>
                  <a:pt x="2495308" y="723639"/>
                </a:lnTo>
                <a:lnTo>
                  <a:pt x="0" y="723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05542" y="4240453"/>
            <a:ext cx="1184512" cy="1568024"/>
          </a:xfrm>
          <a:custGeom>
            <a:avLst/>
            <a:gdLst/>
            <a:ahLst/>
            <a:cxnLst/>
            <a:rect r="r" b="b" t="t" l="l"/>
            <a:pathLst>
              <a:path h="1568024" w="1184512">
                <a:moveTo>
                  <a:pt x="0" y="0"/>
                </a:moveTo>
                <a:lnTo>
                  <a:pt x="1184511" y="0"/>
                </a:lnTo>
                <a:lnTo>
                  <a:pt x="1184511" y="1568024"/>
                </a:lnTo>
                <a:lnTo>
                  <a:pt x="0" y="15680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75502" y="2349774"/>
            <a:ext cx="1228088" cy="1373051"/>
          </a:xfrm>
          <a:custGeom>
            <a:avLst/>
            <a:gdLst/>
            <a:ahLst/>
            <a:cxnLst/>
            <a:rect r="r" b="b" t="t" l="l"/>
            <a:pathLst>
              <a:path h="1373051" w="1228088">
                <a:moveTo>
                  <a:pt x="0" y="0"/>
                </a:moveTo>
                <a:lnTo>
                  <a:pt x="1228088" y="0"/>
                </a:lnTo>
                <a:lnTo>
                  <a:pt x="1228088" y="1373051"/>
                </a:lnTo>
                <a:lnTo>
                  <a:pt x="0" y="13730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17796" y="8169899"/>
            <a:ext cx="2925557" cy="1293126"/>
          </a:xfrm>
          <a:custGeom>
            <a:avLst/>
            <a:gdLst/>
            <a:ahLst/>
            <a:cxnLst/>
            <a:rect r="r" b="b" t="t" l="l"/>
            <a:pathLst>
              <a:path h="1293126" w="2925557">
                <a:moveTo>
                  <a:pt x="0" y="0"/>
                </a:moveTo>
                <a:lnTo>
                  <a:pt x="2925557" y="0"/>
                </a:lnTo>
                <a:lnTo>
                  <a:pt x="2925557" y="1293127"/>
                </a:lnTo>
                <a:lnTo>
                  <a:pt x="0" y="12931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683377" y="8437367"/>
            <a:ext cx="3674432" cy="992097"/>
          </a:xfrm>
          <a:custGeom>
            <a:avLst/>
            <a:gdLst/>
            <a:ahLst/>
            <a:cxnLst/>
            <a:rect r="r" b="b" t="t" l="l"/>
            <a:pathLst>
              <a:path h="992097" w="3674432">
                <a:moveTo>
                  <a:pt x="0" y="0"/>
                </a:moveTo>
                <a:lnTo>
                  <a:pt x="3674431" y="0"/>
                </a:lnTo>
                <a:lnTo>
                  <a:pt x="3674431" y="992097"/>
                </a:lnTo>
                <a:lnTo>
                  <a:pt x="0" y="9920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19334" y="2318221"/>
            <a:ext cx="1634101" cy="1634101"/>
          </a:xfrm>
          <a:custGeom>
            <a:avLst/>
            <a:gdLst/>
            <a:ahLst/>
            <a:cxnLst/>
            <a:rect r="r" b="b" t="t" l="l"/>
            <a:pathLst>
              <a:path h="1634101" w="1634101">
                <a:moveTo>
                  <a:pt x="0" y="0"/>
                </a:moveTo>
                <a:lnTo>
                  <a:pt x="1634101" y="0"/>
                </a:lnTo>
                <a:lnTo>
                  <a:pt x="1634101" y="1634101"/>
                </a:lnTo>
                <a:lnTo>
                  <a:pt x="0" y="16341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10463" y="4454538"/>
            <a:ext cx="3064916" cy="1223278"/>
          </a:xfrm>
          <a:custGeom>
            <a:avLst/>
            <a:gdLst/>
            <a:ahLst/>
            <a:cxnLst/>
            <a:rect r="r" b="b" t="t" l="l"/>
            <a:pathLst>
              <a:path h="1223278" w="3064916">
                <a:moveTo>
                  <a:pt x="0" y="0"/>
                </a:moveTo>
                <a:lnTo>
                  <a:pt x="3064916" y="0"/>
                </a:lnTo>
                <a:lnTo>
                  <a:pt x="3064916" y="1223278"/>
                </a:lnTo>
                <a:lnTo>
                  <a:pt x="0" y="1223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4569" t="-58884" r="-27307" b="-5220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85365" y="8169899"/>
            <a:ext cx="1390014" cy="1390014"/>
          </a:xfrm>
          <a:custGeom>
            <a:avLst/>
            <a:gdLst/>
            <a:ahLst/>
            <a:cxnLst/>
            <a:rect r="r" b="b" t="t" l="l"/>
            <a:pathLst>
              <a:path h="1390014" w="1390014">
                <a:moveTo>
                  <a:pt x="0" y="0"/>
                </a:moveTo>
                <a:lnTo>
                  <a:pt x="1390014" y="0"/>
                </a:lnTo>
                <a:lnTo>
                  <a:pt x="1390014" y="1390014"/>
                </a:lnTo>
                <a:lnTo>
                  <a:pt x="0" y="13900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055913" y="6232220"/>
            <a:ext cx="2929360" cy="1552796"/>
          </a:xfrm>
          <a:custGeom>
            <a:avLst/>
            <a:gdLst/>
            <a:ahLst/>
            <a:cxnLst/>
            <a:rect r="r" b="b" t="t" l="l"/>
            <a:pathLst>
              <a:path h="1552796" w="2929360">
                <a:moveTo>
                  <a:pt x="0" y="0"/>
                </a:moveTo>
                <a:lnTo>
                  <a:pt x="2929359" y="0"/>
                </a:lnTo>
                <a:lnTo>
                  <a:pt x="2929359" y="1552795"/>
                </a:lnTo>
                <a:lnTo>
                  <a:pt x="0" y="15527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7439" t="-14041" r="-7770" b="-1311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559176" y="2428877"/>
            <a:ext cx="1349054" cy="1349054"/>
          </a:xfrm>
          <a:custGeom>
            <a:avLst/>
            <a:gdLst/>
            <a:ahLst/>
            <a:cxnLst/>
            <a:rect r="r" b="b" t="t" l="l"/>
            <a:pathLst>
              <a:path h="1349054" w="1349054">
                <a:moveTo>
                  <a:pt x="0" y="0"/>
                </a:moveTo>
                <a:lnTo>
                  <a:pt x="1349054" y="0"/>
                </a:lnTo>
                <a:lnTo>
                  <a:pt x="1349054" y="1349054"/>
                </a:lnTo>
                <a:lnTo>
                  <a:pt x="0" y="134905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908230" y="2820810"/>
            <a:ext cx="2975858" cy="595172"/>
          </a:xfrm>
          <a:custGeom>
            <a:avLst/>
            <a:gdLst/>
            <a:ahLst/>
            <a:cxnLst/>
            <a:rect r="r" b="b" t="t" l="l"/>
            <a:pathLst>
              <a:path h="595172" w="2975858">
                <a:moveTo>
                  <a:pt x="0" y="0"/>
                </a:moveTo>
                <a:lnTo>
                  <a:pt x="2975858" y="0"/>
                </a:lnTo>
                <a:lnTo>
                  <a:pt x="2975858" y="595171"/>
                </a:lnTo>
                <a:lnTo>
                  <a:pt x="0" y="5951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698865" y="2667433"/>
            <a:ext cx="2686472" cy="856459"/>
          </a:xfrm>
          <a:custGeom>
            <a:avLst/>
            <a:gdLst/>
            <a:ahLst/>
            <a:cxnLst/>
            <a:rect r="r" b="b" t="t" l="l"/>
            <a:pathLst>
              <a:path h="856459" w="2686472">
                <a:moveTo>
                  <a:pt x="0" y="0"/>
                </a:moveTo>
                <a:lnTo>
                  <a:pt x="2686471" y="0"/>
                </a:lnTo>
                <a:lnTo>
                  <a:pt x="2686471" y="856459"/>
                </a:lnTo>
                <a:lnTo>
                  <a:pt x="0" y="85645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56350" r="0" b="-52764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54814" y="2708552"/>
            <a:ext cx="301159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6E82"/>
                </a:solidFill>
                <a:latin typeface="Canva Sans Bold"/>
              </a:rPr>
              <a:t>Pre-processing and Visualization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77097" y="4807295"/>
            <a:ext cx="301159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6E82"/>
                </a:solidFill>
                <a:latin typeface="Canva Sans Bold"/>
              </a:rPr>
              <a:t>Build 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54814" y="6791447"/>
            <a:ext cx="188699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6E82"/>
                </a:solidFill>
                <a:latin typeface="Canva Sans Bold"/>
              </a:rPr>
              <a:t>Website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77097" y="8778363"/>
            <a:ext cx="188699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006E82"/>
                </a:solidFill>
                <a:latin typeface="Canva Sans Bold"/>
              </a:rPr>
              <a:t>Work Space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9923" y="-369249"/>
            <a:ext cx="10712179" cy="10575842"/>
          </a:xfrm>
          <a:custGeom>
            <a:avLst/>
            <a:gdLst/>
            <a:ahLst/>
            <a:cxnLst/>
            <a:rect r="r" b="b" t="t" l="l"/>
            <a:pathLst>
              <a:path h="10575842" w="10712179">
                <a:moveTo>
                  <a:pt x="0" y="0"/>
                </a:moveTo>
                <a:lnTo>
                  <a:pt x="10712178" y="0"/>
                </a:lnTo>
                <a:lnTo>
                  <a:pt x="10712178" y="10575842"/>
                </a:lnTo>
                <a:lnTo>
                  <a:pt x="0" y="10575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1385" y="-3440519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4" y="0"/>
                </a:lnTo>
                <a:lnTo>
                  <a:pt x="10505094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19307" y="3346725"/>
            <a:ext cx="6765326" cy="213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4000">
                <a:solidFill>
                  <a:srgbClr val="263C42"/>
                </a:solidFill>
                <a:latin typeface="Futura Bold"/>
              </a:rPr>
              <a:t>Demo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719307" y="5483500"/>
            <a:ext cx="6216391" cy="481339"/>
            <a:chOff x="0" y="0"/>
            <a:chExt cx="1511507" cy="1170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1507" cy="117037"/>
            </a:xfrm>
            <a:custGeom>
              <a:avLst/>
              <a:gdLst/>
              <a:ahLst/>
              <a:cxnLst/>
              <a:rect r="r" b="b" t="t" l="l"/>
              <a:pathLst>
                <a:path h="117037" w="1511507">
                  <a:moveTo>
                    <a:pt x="58518" y="0"/>
                  </a:moveTo>
                  <a:lnTo>
                    <a:pt x="1452989" y="0"/>
                  </a:lnTo>
                  <a:cubicBezTo>
                    <a:pt x="1485308" y="0"/>
                    <a:pt x="1511507" y="26200"/>
                    <a:pt x="1511507" y="58518"/>
                  </a:cubicBezTo>
                  <a:lnTo>
                    <a:pt x="1511507" y="58518"/>
                  </a:lnTo>
                  <a:cubicBezTo>
                    <a:pt x="1511507" y="74039"/>
                    <a:pt x="1505342" y="88923"/>
                    <a:pt x="1494368" y="99897"/>
                  </a:cubicBezTo>
                  <a:cubicBezTo>
                    <a:pt x="1483393" y="110872"/>
                    <a:pt x="1468509" y="117037"/>
                    <a:pt x="1452989" y="117037"/>
                  </a:cubicBezTo>
                  <a:lnTo>
                    <a:pt x="58518" y="117037"/>
                  </a:lnTo>
                  <a:cubicBezTo>
                    <a:pt x="42998" y="117037"/>
                    <a:pt x="28114" y="110872"/>
                    <a:pt x="17140" y="99897"/>
                  </a:cubicBezTo>
                  <a:cubicBezTo>
                    <a:pt x="6165" y="88923"/>
                    <a:pt x="0" y="74039"/>
                    <a:pt x="0" y="58518"/>
                  </a:cubicBezTo>
                  <a:lnTo>
                    <a:pt x="0" y="58518"/>
                  </a:lnTo>
                  <a:cubicBezTo>
                    <a:pt x="0" y="42998"/>
                    <a:pt x="6165" y="28114"/>
                    <a:pt x="17140" y="17140"/>
                  </a:cubicBezTo>
                  <a:cubicBezTo>
                    <a:pt x="28114" y="6165"/>
                    <a:pt x="42998" y="0"/>
                    <a:pt x="58518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11507" cy="155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19307" y="5483500"/>
            <a:ext cx="4887938" cy="481339"/>
            <a:chOff x="0" y="0"/>
            <a:chExt cx="1188496" cy="1170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8496" cy="117037"/>
            </a:xfrm>
            <a:custGeom>
              <a:avLst/>
              <a:gdLst/>
              <a:ahLst/>
              <a:cxnLst/>
              <a:rect r="r" b="b" t="t" l="l"/>
              <a:pathLst>
                <a:path h="117037" w="1188496">
                  <a:moveTo>
                    <a:pt x="58518" y="0"/>
                  </a:moveTo>
                  <a:lnTo>
                    <a:pt x="1129977" y="0"/>
                  </a:lnTo>
                  <a:cubicBezTo>
                    <a:pt x="1145497" y="0"/>
                    <a:pt x="1160382" y="6165"/>
                    <a:pt x="1171356" y="17140"/>
                  </a:cubicBezTo>
                  <a:cubicBezTo>
                    <a:pt x="1182330" y="28114"/>
                    <a:pt x="1188496" y="42998"/>
                    <a:pt x="1188496" y="58518"/>
                  </a:cubicBezTo>
                  <a:lnTo>
                    <a:pt x="1188496" y="58518"/>
                  </a:lnTo>
                  <a:cubicBezTo>
                    <a:pt x="1188496" y="74039"/>
                    <a:pt x="1182330" y="88923"/>
                    <a:pt x="1171356" y="99897"/>
                  </a:cubicBezTo>
                  <a:cubicBezTo>
                    <a:pt x="1160382" y="110872"/>
                    <a:pt x="1145497" y="117037"/>
                    <a:pt x="1129977" y="117037"/>
                  </a:cubicBezTo>
                  <a:lnTo>
                    <a:pt x="58518" y="117037"/>
                  </a:lnTo>
                  <a:cubicBezTo>
                    <a:pt x="42998" y="117037"/>
                    <a:pt x="28114" y="110872"/>
                    <a:pt x="17140" y="99897"/>
                  </a:cubicBezTo>
                  <a:cubicBezTo>
                    <a:pt x="6165" y="88923"/>
                    <a:pt x="0" y="74039"/>
                    <a:pt x="0" y="58518"/>
                  </a:cubicBezTo>
                  <a:lnTo>
                    <a:pt x="0" y="58518"/>
                  </a:lnTo>
                  <a:cubicBezTo>
                    <a:pt x="0" y="42998"/>
                    <a:pt x="6165" y="28114"/>
                    <a:pt x="17140" y="17140"/>
                  </a:cubicBezTo>
                  <a:cubicBezTo>
                    <a:pt x="28114" y="6165"/>
                    <a:pt x="42998" y="0"/>
                    <a:pt x="58518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88496" cy="1551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8994" y="1293736"/>
            <a:ext cx="9751405" cy="7964564"/>
          </a:xfrm>
          <a:custGeom>
            <a:avLst/>
            <a:gdLst/>
            <a:ahLst/>
            <a:cxnLst/>
            <a:rect r="r" b="b" t="t" l="l"/>
            <a:pathLst>
              <a:path h="7964564" w="9751405">
                <a:moveTo>
                  <a:pt x="0" y="0"/>
                </a:moveTo>
                <a:lnTo>
                  <a:pt x="9751405" y="0"/>
                </a:lnTo>
                <a:lnTo>
                  <a:pt x="9751405" y="7964564"/>
                </a:lnTo>
                <a:lnTo>
                  <a:pt x="0" y="7964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76" t="-23075" r="-9685" b="-21473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0789" y="1858865"/>
            <a:ext cx="8511426" cy="4798845"/>
            <a:chOff x="0" y="0"/>
            <a:chExt cx="11348568" cy="639846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5"/>
            <a:srcRect l="9979" t="12059" r="15994" b="57368"/>
            <a:stretch>
              <a:fillRect/>
            </a:stretch>
          </p:blipFill>
          <p:spPr>
            <a:xfrm flipH="false" flipV="false">
              <a:off x="0" y="0"/>
              <a:ext cx="11348568" cy="6398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5117">
            <a:off x="-5420892" y="2959604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3" y="0"/>
                </a:lnTo>
                <a:lnTo>
                  <a:pt x="10505093" y="10371393"/>
                </a:lnTo>
                <a:lnTo>
                  <a:pt x="0" y="10371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1385" y="-3710310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4" y="0"/>
                </a:lnTo>
                <a:lnTo>
                  <a:pt x="10505094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96386" y="1475386"/>
            <a:ext cx="14892192" cy="837685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42002" y="320675"/>
            <a:ext cx="16400959" cy="88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0"/>
              </a:lnSpc>
              <a:spcBef>
                <a:spcPct val="0"/>
              </a:spcBef>
            </a:pPr>
            <a:r>
              <a:rPr lang="en-US" sz="5100">
                <a:solidFill>
                  <a:srgbClr val="263C42"/>
                </a:solidFill>
                <a:latin typeface="Canva Sans Bold"/>
              </a:rPr>
              <a:t>THE APPLICATION OF X-RAY BAGGAGE DETECTION.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39024" y="2787066"/>
            <a:ext cx="416935" cy="372962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AutoShape 3" id="3"/>
          <p:cNvSpPr/>
          <p:nvPr/>
        </p:nvSpPr>
        <p:spPr>
          <a:xfrm rot="0">
            <a:off x="9139024" y="4342668"/>
            <a:ext cx="416935" cy="372962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AutoShape 4" id="4"/>
          <p:cNvSpPr/>
          <p:nvPr/>
        </p:nvSpPr>
        <p:spPr>
          <a:xfrm rot="0">
            <a:off x="9139024" y="5847409"/>
            <a:ext cx="416935" cy="372962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-5549923" y="-369249"/>
            <a:ext cx="10712179" cy="10575842"/>
          </a:xfrm>
          <a:custGeom>
            <a:avLst/>
            <a:gdLst/>
            <a:ahLst/>
            <a:cxnLst/>
            <a:rect r="r" b="b" t="t" l="l"/>
            <a:pathLst>
              <a:path h="10575842" w="10712179">
                <a:moveTo>
                  <a:pt x="0" y="0"/>
                </a:moveTo>
                <a:lnTo>
                  <a:pt x="10712178" y="0"/>
                </a:lnTo>
                <a:lnTo>
                  <a:pt x="10712178" y="10575842"/>
                </a:lnTo>
                <a:lnTo>
                  <a:pt x="0" y="10575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91905">
            <a:off x="1044942" y="3484971"/>
            <a:ext cx="4479978" cy="5055388"/>
          </a:xfrm>
          <a:custGeom>
            <a:avLst/>
            <a:gdLst/>
            <a:ahLst/>
            <a:cxnLst/>
            <a:rect r="r" b="b" t="t" l="l"/>
            <a:pathLst>
              <a:path h="5055388" w="4479978">
                <a:moveTo>
                  <a:pt x="0" y="0"/>
                </a:moveTo>
                <a:lnTo>
                  <a:pt x="4479979" y="0"/>
                </a:lnTo>
                <a:lnTo>
                  <a:pt x="4479979" y="5055388"/>
                </a:lnTo>
                <a:lnTo>
                  <a:pt x="0" y="5055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969027">
            <a:off x="3854111" y="3113739"/>
            <a:ext cx="4284485" cy="5854268"/>
          </a:xfrm>
          <a:custGeom>
            <a:avLst/>
            <a:gdLst/>
            <a:ahLst/>
            <a:cxnLst/>
            <a:rect r="r" b="b" t="t" l="l"/>
            <a:pathLst>
              <a:path h="5854268" w="4284485">
                <a:moveTo>
                  <a:pt x="0" y="0"/>
                </a:moveTo>
                <a:lnTo>
                  <a:pt x="4284485" y="0"/>
                </a:lnTo>
                <a:lnTo>
                  <a:pt x="4284485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36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3511" y="1503335"/>
            <a:ext cx="6370994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91"/>
              </a:lnSpc>
            </a:pPr>
            <a:r>
              <a:rPr lang="en-US" sz="6909">
                <a:solidFill>
                  <a:srgbClr val="263C42"/>
                </a:solidFill>
                <a:latin typeface="Futura Bold"/>
              </a:rPr>
              <a:t>Future Work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791385" y="-3440519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4" y="0"/>
                </a:lnTo>
                <a:lnTo>
                  <a:pt x="10505094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76559" y="2706709"/>
            <a:ext cx="7035256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Obtaining larger dataset and e</a:t>
            </a:r>
            <a:r>
              <a:rPr lang="en-US" sz="2400">
                <a:solidFill>
                  <a:srgbClr val="000000"/>
                </a:solidFill>
                <a:latin typeface="Canva Sans"/>
              </a:rPr>
              <a:t>xpanding the range of detectable prohibited items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76559" y="4134814"/>
            <a:ext cx="8067373" cy="76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Implement  </a:t>
            </a:r>
            <a:r>
              <a:rPr lang="en-US" sz="2400">
                <a:solidFill>
                  <a:srgbClr val="000000"/>
                </a:solidFill>
                <a:latin typeface="Canva Sans"/>
              </a:rPr>
              <a:t>X-ray Baggage Scanner Detection (Thaqib) on edge devices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76559" y="5771209"/>
            <a:ext cx="7035256" cy="76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25"/>
              </a:lnSpc>
            </a:pPr>
            <a:r>
              <a:rPr lang="en-US" sz="2404">
                <a:solidFill>
                  <a:srgbClr val="000000"/>
                </a:solidFill>
                <a:latin typeface="Canva Sans"/>
              </a:rPr>
              <a:t>Optimizing the system for scalability on multiple environments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210541" y="2646335"/>
            <a:ext cx="4991758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9169648" y="7188279"/>
            <a:ext cx="416935" cy="372962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9976559" y="7182199"/>
            <a:ext cx="7035256" cy="37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25"/>
              </a:lnSpc>
            </a:pPr>
            <a:r>
              <a:rPr lang="en-US" sz="2404">
                <a:solidFill>
                  <a:srgbClr val="000000"/>
                </a:solidFill>
                <a:latin typeface="Canva Sans"/>
              </a:rPr>
              <a:t>Data Analysis of the passenger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62685" y="-3559358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3" y="0"/>
                </a:lnTo>
                <a:lnTo>
                  <a:pt x="10505093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352162" y="-540455"/>
            <a:ext cx="10712179" cy="10575842"/>
          </a:xfrm>
          <a:custGeom>
            <a:avLst/>
            <a:gdLst/>
            <a:ahLst/>
            <a:cxnLst/>
            <a:rect r="r" b="b" t="t" l="l"/>
            <a:pathLst>
              <a:path h="10575842" w="10712179">
                <a:moveTo>
                  <a:pt x="0" y="0"/>
                </a:moveTo>
                <a:lnTo>
                  <a:pt x="10712179" y="0"/>
                </a:lnTo>
                <a:lnTo>
                  <a:pt x="10712179" y="10575842"/>
                </a:lnTo>
                <a:lnTo>
                  <a:pt x="0" y="10575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26817" y="696374"/>
            <a:ext cx="9434366" cy="1850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sz="12100">
                <a:solidFill>
                  <a:srgbClr val="263C42"/>
                </a:solidFill>
                <a:latin typeface="Futura Bold"/>
              </a:rPr>
              <a:t>THANK YOU! </a:t>
            </a:r>
          </a:p>
        </p:txBody>
      </p:sp>
      <p:sp>
        <p:nvSpPr>
          <p:cNvPr name="AutoShape 5" id="5"/>
          <p:cNvSpPr/>
          <p:nvPr/>
        </p:nvSpPr>
        <p:spPr>
          <a:xfrm>
            <a:off x="3140030" y="2480102"/>
            <a:ext cx="11624366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686397" y="3109517"/>
            <a:ext cx="1138106" cy="1138106"/>
          </a:xfrm>
          <a:custGeom>
            <a:avLst/>
            <a:gdLst/>
            <a:ahLst/>
            <a:cxnLst/>
            <a:rect r="r" b="b" t="t" l="l"/>
            <a:pathLst>
              <a:path h="1138106" w="1138106">
                <a:moveTo>
                  <a:pt x="0" y="0"/>
                </a:moveTo>
                <a:lnTo>
                  <a:pt x="1138105" y="0"/>
                </a:lnTo>
                <a:lnTo>
                  <a:pt x="1138105" y="1138105"/>
                </a:lnTo>
                <a:lnTo>
                  <a:pt x="0" y="1138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40101" y="5524733"/>
            <a:ext cx="1668982" cy="1668982"/>
          </a:xfrm>
          <a:custGeom>
            <a:avLst/>
            <a:gdLst/>
            <a:ahLst/>
            <a:cxnLst/>
            <a:rect r="r" b="b" t="t" l="l"/>
            <a:pathLst>
              <a:path h="1668982" w="1668982">
                <a:moveTo>
                  <a:pt x="0" y="0"/>
                </a:moveTo>
                <a:lnTo>
                  <a:pt x="1668982" y="0"/>
                </a:lnTo>
                <a:lnTo>
                  <a:pt x="1668982" y="1668983"/>
                </a:lnTo>
                <a:lnTo>
                  <a:pt x="0" y="1668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72122" y="5524733"/>
            <a:ext cx="1668982" cy="1668982"/>
          </a:xfrm>
          <a:custGeom>
            <a:avLst/>
            <a:gdLst/>
            <a:ahLst/>
            <a:cxnLst/>
            <a:rect r="r" b="b" t="t" l="l"/>
            <a:pathLst>
              <a:path h="1668982" w="1668982">
                <a:moveTo>
                  <a:pt x="0" y="0"/>
                </a:moveTo>
                <a:lnTo>
                  <a:pt x="1668982" y="0"/>
                </a:lnTo>
                <a:lnTo>
                  <a:pt x="1668982" y="1668983"/>
                </a:lnTo>
                <a:lnTo>
                  <a:pt x="0" y="1668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81754" y="5524733"/>
            <a:ext cx="1668982" cy="1668982"/>
          </a:xfrm>
          <a:custGeom>
            <a:avLst/>
            <a:gdLst/>
            <a:ahLst/>
            <a:cxnLst/>
            <a:rect r="r" b="b" t="t" l="l"/>
            <a:pathLst>
              <a:path h="1668982" w="1668982">
                <a:moveTo>
                  <a:pt x="0" y="0"/>
                </a:moveTo>
                <a:lnTo>
                  <a:pt x="1668982" y="0"/>
                </a:lnTo>
                <a:lnTo>
                  <a:pt x="1668982" y="1668983"/>
                </a:lnTo>
                <a:lnTo>
                  <a:pt x="0" y="16689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68063" y="8052820"/>
            <a:ext cx="1597050" cy="1597050"/>
          </a:xfrm>
          <a:custGeom>
            <a:avLst/>
            <a:gdLst/>
            <a:ahLst/>
            <a:cxnLst/>
            <a:rect r="r" b="b" t="t" l="l"/>
            <a:pathLst>
              <a:path h="1597050" w="1597050">
                <a:moveTo>
                  <a:pt x="0" y="0"/>
                </a:moveTo>
                <a:lnTo>
                  <a:pt x="1597050" y="0"/>
                </a:lnTo>
                <a:lnTo>
                  <a:pt x="1597050" y="1597050"/>
                </a:lnTo>
                <a:lnTo>
                  <a:pt x="0" y="1597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47308" y="8090282"/>
            <a:ext cx="1559588" cy="1559588"/>
          </a:xfrm>
          <a:custGeom>
            <a:avLst/>
            <a:gdLst/>
            <a:ahLst/>
            <a:cxnLst/>
            <a:rect r="r" b="b" t="t" l="l"/>
            <a:pathLst>
              <a:path h="1559588" w="1559588">
                <a:moveTo>
                  <a:pt x="0" y="0"/>
                </a:moveTo>
                <a:lnTo>
                  <a:pt x="1559587" y="0"/>
                </a:lnTo>
                <a:lnTo>
                  <a:pt x="1559587" y="1559588"/>
                </a:lnTo>
                <a:lnTo>
                  <a:pt x="0" y="1559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861183" y="3109517"/>
            <a:ext cx="1326511" cy="1159304"/>
          </a:xfrm>
          <a:custGeom>
            <a:avLst/>
            <a:gdLst/>
            <a:ahLst/>
            <a:cxnLst/>
            <a:rect r="r" b="b" t="t" l="l"/>
            <a:pathLst>
              <a:path h="1159304" w="1326511">
                <a:moveTo>
                  <a:pt x="0" y="0"/>
                </a:moveTo>
                <a:lnTo>
                  <a:pt x="1326511" y="0"/>
                </a:lnTo>
                <a:lnTo>
                  <a:pt x="1326511" y="1159304"/>
                </a:lnTo>
                <a:lnTo>
                  <a:pt x="0" y="11593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15645" y="5491744"/>
            <a:ext cx="2617588" cy="2617588"/>
          </a:xfrm>
          <a:custGeom>
            <a:avLst/>
            <a:gdLst/>
            <a:ahLst/>
            <a:cxnLst/>
            <a:rect r="r" b="b" t="t" l="l"/>
            <a:pathLst>
              <a:path h="2617588" w="2617588">
                <a:moveTo>
                  <a:pt x="0" y="0"/>
                </a:moveTo>
                <a:lnTo>
                  <a:pt x="2617588" y="0"/>
                </a:lnTo>
                <a:lnTo>
                  <a:pt x="2617588" y="2617588"/>
                </a:lnTo>
                <a:lnTo>
                  <a:pt x="0" y="26175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21477" y="4947550"/>
            <a:ext cx="2905340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000000"/>
                </a:solidFill>
                <a:latin typeface="Canva Sans Bold"/>
              </a:rPr>
              <a:t>ATHEER ALMUSAAD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29636" y="4938078"/>
            <a:ext cx="2425886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000000"/>
                </a:solidFill>
                <a:latin typeface="Canva Sans Bold"/>
              </a:rPr>
              <a:t>REHAM ALRAJEH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55647" y="4947550"/>
            <a:ext cx="2706913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000000"/>
                </a:solidFill>
                <a:latin typeface="Canva Sans Bold"/>
              </a:rPr>
              <a:t>REUOF ALQAHTANI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60017" y="7555666"/>
            <a:ext cx="2613143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000000"/>
                </a:solidFill>
                <a:latin typeface="Canva Sans Bold"/>
              </a:rPr>
              <a:t>SUAD ALSOMALI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31771" y="7555666"/>
            <a:ext cx="2590660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80"/>
              </a:lnSpc>
              <a:spcBef>
                <a:spcPct val="0"/>
              </a:spcBef>
            </a:pPr>
            <a:r>
              <a:rPr lang="en-US" sz="2200" strike="noStrike" u="none">
                <a:solidFill>
                  <a:srgbClr val="000000"/>
                </a:solidFill>
                <a:latin typeface="Canva Sans Bold"/>
              </a:rPr>
              <a:t>THEKRA ALQARNI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787344" y="0"/>
            <a:ext cx="10859394" cy="10721183"/>
          </a:xfrm>
          <a:custGeom>
            <a:avLst/>
            <a:gdLst/>
            <a:ahLst/>
            <a:cxnLst/>
            <a:rect r="r" b="b" t="t" l="l"/>
            <a:pathLst>
              <a:path h="10721183" w="10859394">
                <a:moveTo>
                  <a:pt x="0" y="0"/>
                </a:moveTo>
                <a:lnTo>
                  <a:pt x="10859394" y="0"/>
                </a:lnTo>
                <a:lnTo>
                  <a:pt x="10859394" y="10721183"/>
                </a:lnTo>
                <a:lnTo>
                  <a:pt x="0" y="10721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324460" y="4042326"/>
            <a:ext cx="5970020" cy="334554"/>
            <a:chOff x="0" y="0"/>
            <a:chExt cx="1451603" cy="813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51603" cy="81346"/>
            </a:xfrm>
            <a:custGeom>
              <a:avLst/>
              <a:gdLst/>
              <a:ahLst/>
              <a:cxnLst/>
              <a:rect r="r" b="b" t="t" l="l"/>
              <a:pathLst>
                <a:path h="81346" w="1451603">
                  <a:moveTo>
                    <a:pt x="40673" y="0"/>
                  </a:moveTo>
                  <a:lnTo>
                    <a:pt x="1410929" y="0"/>
                  </a:lnTo>
                  <a:cubicBezTo>
                    <a:pt x="1433393" y="0"/>
                    <a:pt x="1451603" y="18210"/>
                    <a:pt x="1451603" y="40673"/>
                  </a:cubicBezTo>
                  <a:lnTo>
                    <a:pt x="1451603" y="40673"/>
                  </a:lnTo>
                  <a:cubicBezTo>
                    <a:pt x="1451603" y="63136"/>
                    <a:pt x="1433393" y="81346"/>
                    <a:pt x="1410929" y="81346"/>
                  </a:cubicBezTo>
                  <a:lnTo>
                    <a:pt x="40673" y="81346"/>
                  </a:lnTo>
                  <a:cubicBezTo>
                    <a:pt x="18210" y="81346"/>
                    <a:pt x="0" y="63136"/>
                    <a:pt x="0" y="40673"/>
                  </a:cubicBezTo>
                  <a:lnTo>
                    <a:pt x="0" y="40673"/>
                  </a:lnTo>
                  <a:cubicBezTo>
                    <a:pt x="0" y="18210"/>
                    <a:pt x="18210" y="0"/>
                    <a:pt x="40673" y="0"/>
                  </a:cubicBezTo>
                  <a:close/>
                </a:path>
              </a:pathLst>
            </a:custGeom>
            <a:solidFill>
              <a:srgbClr val="DBDB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51603" cy="119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05235" y="4042326"/>
            <a:ext cx="1578270" cy="334554"/>
            <a:chOff x="0" y="0"/>
            <a:chExt cx="383754" cy="813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3754" cy="81346"/>
            </a:xfrm>
            <a:custGeom>
              <a:avLst/>
              <a:gdLst/>
              <a:ahLst/>
              <a:cxnLst/>
              <a:rect r="r" b="b" t="t" l="l"/>
              <a:pathLst>
                <a:path h="81346" w="383754">
                  <a:moveTo>
                    <a:pt x="40673" y="0"/>
                  </a:moveTo>
                  <a:lnTo>
                    <a:pt x="343081" y="0"/>
                  </a:lnTo>
                  <a:cubicBezTo>
                    <a:pt x="365544" y="0"/>
                    <a:pt x="383754" y="18210"/>
                    <a:pt x="383754" y="40673"/>
                  </a:cubicBezTo>
                  <a:lnTo>
                    <a:pt x="383754" y="40673"/>
                  </a:lnTo>
                  <a:cubicBezTo>
                    <a:pt x="383754" y="63136"/>
                    <a:pt x="365544" y="81346"/>
                    <a:pt x="343081" y="81346"/>
                  </a:cubicBezTo>
                  <a:lnTo>
                    <a:pt x="40673" y="81346"/>
                  </a:lnTo>
                  <a:cubicBezTo>
                    <a:pt x="18210" y="81346"/>
                    <a:pt x="0" y="63136"/>
                    <a:pt x="0" y="40673"/>
                  </a:cubicBezTo>
                  <a:lnTo>
                    <a:pt x="0" y="40673"/>
                  </a:lnTo>
                  <a:cubicBezTo>
                    <a:pt x="0" y="18210"/>
                    <a:pt x="18210" y="0"/>
                    <a:pt x="40673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83754" cy="119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7606" y="4597887"/>
            <a:ext cx="5673166" cy="5689113"/>
            <a:chOff x="0" y="0"/>
            <a:chExt cx="7564221" cy="7585484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7661" t="8446" r="11018" b="19286"/>
            <a:stretch>
              <a:fillRect/>
            </a:stretch>
          </p:blipFill>
          <p:spPr>
            <a:xfrm flipH="false" flipV="false">
              <a:off x="0" y="0"/>
              <a:ext cx="7564221" cy="7585484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344249" y="327084"/>
            <a:ext cx="2603026" cy="1032871"/>
          </a:xfrm>
          <a:custGeom>
            <a:avLst/>
            <a:gdLst/>
            <a:ahLst/>
            <a:cxnLst/>
            <a:rect r="r" b="b" t="t" l="l"/>
            <a:pathLst>
              <a:path h="1032871" w="2603026">
                <a:moveTo>
                  <a:pt x="0" y="0"/>
                </a:moveTo>
                <a:lnTo>
                  <a:pt x="2603026" y="0"/>
                </a:lnTo>
                <a:lnTo>
                  <a:pt x="2603026" y="1032871"/>
                </a:lnTo>
                <a:lnTo>
                  <a:pt x="0" y="1032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15" t="-5416" r="0" b="-541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80601" y="497411"/>
            <a:ext cx="3026083" cy="692216"/>
          </a:xfrm>
          <a:custGeom>
            <a:avLst/>
            <a:gdLst/>
            <a:ahLst/>
            <a:cxnLst/>
            <a:rect r="r" b="b" t="t" l="l"/>
            <a:pathLst>
              <a:path h="692216" w="3026083">
                <a:moveTo>
                  <a:pt x="0" y="0"/>
                </a:moveTo>
                <a:lnTo>
                  <a:pt x="3026083" y="0"/>
                </a:lnTo>
                <a:lnTo>
                  <a:pt x="3026083" y="692216"/>
                </a:lnTo>
                <a:lnTo>
                  <a:pt x="0" y="692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872188" y="8791575"/>
            <a:ext cx="54094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3000">
                <a:solidFill>
                  <a:srgbClr val="FFFFFF"/>
                </a:solidFill>
                <a:latin typeface="Futura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22599" y="2778760"/>
            <a:ext cx="11765401" cy="694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5" indent="-356233" lvl="1">
              <a:lnSpc>
                <a:spcPts val="6104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Futura"/>
              </a:rPr>
              <a:t>Problem Statement </a:t>
            </a:r>
          </a:p>
          <a:p>
            <a:pPr marL="712465" indent="-356233" lvl="1">
              <a:lnSpc>
                <a:spcPts val="6104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Futura"/>
              </a:rPr>
              <a:t>Impacts To The Saudi Arabia Vision 2030</a:t>
            </a:r>
          </a:p>
          <a:p>
            <a:pPr marL="712465" indent="-356233" lvl="1">
              <a:lnSpc>
                <a:spcPts val="6104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Futura"/>
              </a:rPr>
              <a:t>Dataset Overview</a:t>
            </a:r>
          </a:p>
          <a:p>
            <a:pPr marL="712465" indent="-356233" lvl="1">
              <a:lnSpc>
                <a:spcPts val="6104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Futura"/>
              </a:rPr>
              <a:t>AI-based Solution ( CNN - YOLOV8 )</a:t>
            </a:r>
          </a:p>
          <a:p>
            <a:pPr marL="712465" indent="-356233" lvl="1">
              <a:lnSpc>
                <a:spcPts val="6104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Futura"/>
              </a:rPr>
              <a:t>Dataset &amp; Model Challenges </a:t>
            </a:r>
          </a:p>
          <a:p>
            <a:pPr marL="712465" indent="-356233" lvl="1">
              <a:lnSpc>
                <a:spcPts val="6104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Futura"/>
              </a:rPr>
              <a:t>Tools</a:t>
            </a:r>
          </a:p>
          <a:p>
            <a:pPr marL="712465" indent="-356233" lvl="1">
              <a:lnSpc>
                <a:spcPts val="6104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Futura"/>
              </a:rPr>
              <a:t>Real-life Application</a:t>
            </a:r>
          </a:p>
          <a:p>
            <a:pPr marL="712465" indent="-356233" lvl="1">
              <a:lnSpc>
                <a:spcPts val="6104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Futura"/>
              </a:rPr>
              <a:t>Demo</a:t>
            </a:r>
          </a:p>
          <a:p>
            <a:pPr marL="712465" indent="-356233" lvl="1">
              <a:lnSpc>
                <a:spcPts val="6104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Futura"/>
              </a:rPr>
              <a:t>Future Work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8824976">
            <a:off x="15220584" y="-3552914"/>
            <a:ext cx="10859394" cy="10721183"/>
          </a:xfrm>
          <a:custGeom>
            <a:avLst/>
            <a:gdLst/>
            <a:ahLst/>
            <a:cxnLst/>
            <a:rect r="r" b="b" t="t" l="l"/>
            <a:pathLst>
              <a:path h="10721183" w="10859394">
                <a:moveTo>
                  <a:pt x="0" y="0"/>
                </a:moveTo>
                <a:lnTo>
                  <a:pt x="10859394" y="0"/>
                </a:lnTo>
                <a:lnTo>
                  <a:pt x="10859394" y="10721184"/>
                </a:lnTo>
                <a:lnTo>
                  <a:pt x="0" y="1072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368020" y="156710"/>
            <a:ext cx="2044454" cy="1373617"/>
          </a:xfrm>
          <a:custGeom>
            <a:avLst/>
            <a:gdLst/>
            <a:ahLst/>
            <a:cxnLst/>
            <a:rect r="r" b="b" t="t" l="l"/>
            <a:pathLst>
              <a:path h="1373617" w="2044454">
                <a:moveTo>
                  <a:pt x="0" y="0"/>
                </a:moveTo>
                <a:lnTo>
                  <a:pt x="2044454" y="0"/>
                </a:lnTo>
                <a:lnTo>
                  <a:pt x="2044454" y="1373618"/>
                </a:lnTo>
                <a:lnTo>
                  <a:pt x="0" y="13736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763130" y="1340905"/>
            <a:ext cx="4761740" cy="123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263C42"/>
                </a:solidFill>
                <a:latin typeface="Futura Bold"/>
              </a:rPr>
              <a:t>OUTLINE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787344" y="0"/>
            <a:ext cx="10859394" cy="10721183"/>
          </a:xfrm>
          <a:custGeom>
            <a:avLst/>
            <a:gdLst/>
            <a:ahLst/>
            <a:cxnLst/>
            <a:rect r="r" b="b" t="t" l="l"/>
            <a:pathLst>
              <a:path h="10721183" w="10859394">
                <a:moveTo>
                  <a:pt x="0" y="0"/>
                </a:moveTo>
                <a:lnTo>
                  <a:pt x="10859394" y="0"/>
                </a:lnTo>
                <a:lnTo>
                  <a:pt x="10859394" y="10721183"/>
                </a:lnTo>
                <a:lnTo>
                  <a:pt x="0" y="10721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746589"/>
            <a:ext cx="10498372" cy="106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0"/>
              </a:lnSpc>
              <a:spcBef>
                <a:spcPct val="0"/>
              </a:spcBef>
            </a:pPr>
            <a:r>
              <a:rPr lang="en-US" sz="6900">
                <a:solidFill>
                  <a:srgbClr val="263C42"/>
                </a:solidFill>
                <a:latin typeface="Futura Bold"/>
              </a:rPr>
              <a:t>PROBLEM STATEMENT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824976">
            <a:off x="15220584" y="-3552914"/>
            <a:ext cx="10859394" cy="10721183"/>
          </a:xfrm>
          <a:custGeom>
            <a:avLst/>
            <a:gdLst/>
            <a:ahLst/>
            <a:cxnLst/>
            <a:rect r="r" b="b" t="t" l="l"/>
            <a:pathLst>
              <a:path h="10721183" w="10859394">
                <a:moveTo>
                  <a:pt x="0" y="0"/>
                </a:moveTo>
                <a:lnTo>
                  <a:pt x="10859394" y="0"/>
                </a:lnTo>
                <a:lnTo>
                  <a:pt x="10859394" y="10721184"/>
                </a:lnTo>
                <a:lnTo>
                  <a:pt x="0" y="1072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793311" y="413720"/>
            <a:ext cx="5182897" cy="3810099"/>
          </a:xfrm>
          <a:custGeom>
            <a:avLst/>
            <a:gdLst/>
            <a:ahLst/>
            <a:cxnLst/>
            <a:rect r="r" b="b" t="t" l="l"/>
            <a:pathLst>
              <a:path h="3810099" w="5182897">
                <a:moveTo>
                  <a:pt x="0" y="0"/>
                </a:moveTo>
                <a:lnTo>
                  <a:pt x="5182897" y="0"/>
                </a:lnTo>
                <a:lnTo>
                  <a:pt x="5182897" y="3810099"/>
                </a:lnTo>
                <a:lnTo>
                  <a:pt x="0" y="3810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40" t="-1904" r="-5268" b="-874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93311" y="5990636"/>
            <a:ext cx="5182897" cy="3445666"/>
          </a:xfrm>
          <a:custGeom>
            <a:avLst/>
            <a:gdLst/>
            <a:ahLst/>
            <a:cxnLst/>
            <a:rect r="r" b="b" t="t" l="l"/>
            <a:pathLst>
              <a:path h="3445666" w="5182897">
                <a:moveTo>
                  <a:pt x="0" y="0"/>
                </a:moveTo>
                <a:lnTo>
                  <a:pt x="5182897" y="0"/>
                </a:lnTo>
                <a:lnTo>
                  <a:pt x="5182897" y="3445667"/>
                </a:lnTo>
                <a:lnTo>
                  <a:pt x="0" y="34456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26568" y="4397238"/>
            <a:ext cx="3879101" cy="2798304"/>
          </a:xfrm>
          <a:custGeom>
            <a:avLst/>
            <a:gdLst/>
            <a:ahLst/>
            <a:cxnLst/>
            <a:rect r="r" b="b" t="t" l="l"/>
            <a:pathLst>
              <a:path h="2798304" w="3879101">
                <a:moveTo>
                  <a:pt x="0" y="0"/>
                </a:moveTo>
                <a:lnTo>
                  <a:pt x="3879101" y="0"/>
                </a:lnTo>
                <a:lnTo>
                  <a:pt x="3879101" y="2798303"/>
                </a:lnTo>
                <a:lnTo>
                  <a:pt x="0" y="2798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35" t="0" r="-1935" b="-581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4333" y="3318309"/>
            <a:ext cx="918391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Detect dangerous items within the luggage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Enhance to increase the number of passengers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4876" y="5497368"/>
            <a:ext cx="4055889" cy="49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4186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Manual inspections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03473" y="2456523"/>
            <a:ext cx="4594945" cy="541569"/>
            <a:chOff x="0" y="0"/>
            <a:chExt cx="933387" cy="1100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3387" cy="110011"/>
            </a:xfrm>
            <a:custGeom>
              <a:avLst/>
              <a:gdLst/>
              <a:ahLst/>
              <a:cxnLst/>
              <a:rect r="r" b="b" t="t" l="l"/>
              <a:pathLst>
                <a:path h="110011" w="933387">
                  <a:moveTo>
                    <a:pt x="55005" y="0"/>
                  </a:moveTo>
                  <a:lnTo>
                    <a:pt x="878382" y="0"/>
                  </a:lnTo>
                  <a:cubicBezTo>
                    <a:pt x="908760" y="0"/>
                    <a:pt x="933387" y="24627"/>
                    <a:pt x="933387" y="55005"/>
                  </a:cubicBezTo>
                  <a:lnTo>
                    <a:pt x="933387" y="55005"/>
                  </a:lnTo>
                  <a:cubicBezTo>
                    <a:pt x="933387" y="69594"/>
                    <a:pt x="927592" y="83584"/>
                    <a:pt x="917276" y="93900"/>
                  </a:cubicBezTo>
                  <a:cubicBezTo>
                    <a:pt x="906961" y="104216"/>
                    <a:pt x="892970" y="110011"/>
                    <a:pt x="878382" y="110011"/>
                  </a:cubicBezTo>
                  <a:lnTo>
                    <a:pt x="55005" y="110011"/>
                  </a:lnTo>
                  <a:cubicBezTo>
                    <a:pt x="40417" y="110011"/>
                    <a:pt x="26426" y="104216"/>
                    <a:pt x="16111" y="93900"/>
                  </a:cubicBezTo>
                  <a:cubicBezTo>
                    <a:pt x="5795" y="83584"/>
                    <a:pt x="0" y="69594"/>
                    <a:pt x="0" y="55005"/>
                  </a:cubicBezTo>
                  <a:lnTo>
                    <a:pt x="0" y="55005"/>
                  </a:lnTo>
                  <a:cubicBezTo>
                    <a:pt x="0" y="40417"/>
                    <a:pt x="5795" y="26426"/>
                    <a:pt x="16111" y="16111"/>
                  </a:cubicBezTo>
                  <a:cubicBezTo>
                    <a:pt x="26426" y="5795"/>
                    <a:pt x="40417" y="0"/>
                    <a:pt x="55005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33387" cy="148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24333" y="2389848"/>
            <a:ext cx="3796598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231">
                <a:solidFill>
                  <a:srgbClr val="FFFFFF"/>
                </a:solidFill>
                <a:latin typeface="Canva Sans Bold"/>
              </a:rPr>
              <a:t>Objective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5038" y="4719158"/>
            <a:ext cx="4594945" cy="541569"/>
            <a:chOff x="0" y="0"/>
            <a:chExt cx="933387" cy="1100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3387" cy="110011"/>
            </a:xfrm>
            <a:custGeom>
              <a:avLst/>
              <a:gdLst/>
              <a:ahLst/>
              <a:cxnLst/>
              <a:rect r="r" b="b" t="t" l="l"/>
              <a:pathLst>
                <a:path h="110011" w="933387">
                  <a:moveTo>
                    <a:pt x="55005" y="0"/>
                  </a:moveTo>
                  <a:lnTo>
                    <a:pt x="878382" y="0"/>
                  </a:lnTo>
                  <a:cubicBezTo>
                    <a:pt x="908760" y="0"/>
                    <a:pt x="933387" y="24627"/>
                    <a:pt x="933387" y="55005"/>
                  </a:cubicBezTo>
                  <a:lnTo>
                    <a:pt x="933387" y="55005"/>
                  </a:lnTo>
                  <a:cubicBezTo>
                    <a:pt x="933387" y="69594"/>
                    <a:pt x="927592" y="83584"/>
                    <a:pt x="917276" y="93900"/>
                  </a:cubicBezTo>
                  <a:cubicBezTo>
                    <a:pt x="906961" y="104216"/>
                    <a:pt x="892970" y="110011"/>
                    <a:pt x="878382" y="110011"/>
                  </a:cubicBezTo>
                  <a:lnTo>
                    <a:pt x="55005" y="110011"/>
                  </a:lnTo>
                  <a:cubicBezTo>
                    <a:pt x="40417" y="110011"/>
                    <a:pt x="26426" y="104216"/>
                    <a:pt x="16111" y="93900"/>
                  </a:cubicBezTo>
                  <a:cubicBezTo>
                    <a:pt x="5795" y="83584"/>
                    <a:pt x="0" y="69594"/>
                    <a:pt x="0" y="55005"/>
                  </a:cubicBezTo>
                  <a:lnTo>
                    <a:pt x="0" y="55005"/>
                  </a:lnTo>
                  <a:cubicBezTo>
                    <a:pt x="0" y="40417"/>
                    <a:pt x="5795" y="26426"/>
                    <a:pt x="16111" y="16111"/>
                  </a:cubicBezTo>
                  <a:cubicBezTo>
                    <a:pt x="26426" y="5795"/>
                    <a:pt x="40417" y="0"/>
                    <a:pt x="55005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33387" cy="148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39727" y="4678562"/>
            <a:ext cx="3530661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24"/>
              </a:lnSpc>
            </a:pPr>
            <a:r>
              <a:rPr lang="en-US" sz="3231">
                <a:solidFill>
                  <a:srgbClr val="FFFFFF"/>
                </a:solidFill>
                <a:latin typeface="Canva Sans Bold"/>
              </a:rPr>
              <a:t>Problem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03473" y="6751338"/>
            <a:ext cx="4594945" cy="541569"/>
            <a:chOff x="0" y="0"/>
            <a:chExt cx="933387" cy="11001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33387" cy="110011"/>
            </a:xfrm>
            <a:custGeom>
              <a:avLst/>
              <a:gdLst/>
              <a:ahLst/>
              <a:cxnLst/>
              <a:rect r="r" b="b" t="t" l="l"/>
              <a:pathLst>
                <a:path h="110011" w="933387">
                  <a:moveTo>
                    <a:pt x="55005" y="0"/>
                  </a:moveTo>
                  <a:lnTo>
                    <a:pt x="878382" y="0"/>
                  </a:lnTo>
                  <a:cubicBezTo>
                    <a:pt x="908760" y="0"/>
                    <a:pt x="933387" y="24627"/>
                    <a:pt x="933387" y="55005"/>
                  </a:cubicBezTo>
                  <a:lnTo>
                    <a:pt x="933387" y="55005"/>
                  </a:lnTo>
                  <a:cubicBezTo>
                    <a:pt x="933387" y="69594"/>
                    <a:pt x="927592" y="83584"/>
                    <a:pt x="917276" y="93900"/>
                  </a:cubicBezTo>
                  <a:cubicBezTo>
                    <a:pt x="906961" y="104216"/>
                    <a:pt x="892970" y="110011"/>
                    <a:pt x="878382" y="110011"/>
                  </a:cubicBezTo>
                  <a:lnTo>
                    <a:pt x="55005" y="110011"/>
                  </a:lnTo>
                  <a:cubicBezTo>
                    <a:pt x="40417" y="110011"/>
                    <a:pt x="26426" y="104216"/>
                    <a:pt x="16111" y="93900"/>
                  </a:cubicBezTo>
                  <a:cubicBezTo>
                    <a:pt x="5795" y="83584"/>
                    <a:pt x="0" y="69594"/>
                    <a:pt x="0" y="55005"/>
                  </a:cubicBezTo>
                  <a:lnTo>
                    <a:pt x="0" y="55005"/>
                  </a:lnTo>
                  <a:cubicBezTo>
                    <a:pt x="0" y="40417"/>
                    <a:pt x="5795" y="26426"/>
                    <a:pt x="16111" y="16111"/>
                  </a:cubicBezTo>
                  <a:cubicBezTo>
                    <a:pt x="26426" y="5795"/>
                    <a:pt x="40417" y="0"/>
                    <a:pt x="55005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33387" cy="148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73751" y="6710743"/>
            <a:ext cx="3796598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4"/>
              </a:lnSpc>
            </a:pPr>
            <a:r>
              <a:rPr lang="en-US" sz="3231">
                <a:solidFill>
                  <a:srgbClr val="FFFFFF"/>
                </a:solidFill>
                <a:latin typeface="Canva Sans Bold"/>
              </a:rPr>
              <a:t>Solution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4876" y="7600476"/>
            <a:ext cx="9014719" cy="10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4186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Empower human inspectors with AI-based solution for automated detection during X-ray screenings </a:t>
            </a:r>
          </a:p>
        </p:txBody>
      </p:sp>
      <p:sp>
        <p:nvSpPr>
          <p:cNvPr name="AutoShape 23" id="23"/>
          <p:cNvSpPr/>
          <p:nvPr/>
        </p:nvSpPr>
        <p:spPr>
          <a:xfrm>
            <a:off x="1124333" y="1741003"/>
            <a:ext cx="8019667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204876" y="5952536"/>
            <a:ext cx="4055889" cy="493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4186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Human errors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47668" y="8313244"/>
            <a:ext cx="5735513" cy="5735513"/>
          </a:xfrm>
          <a:custGeom>
            <a:avLst/>
            <a:gdLst/>
            <a:ahLst/>
            <a:cxnLst/>
            <a:rect r="r" b="b" t="t" l="l"/>
            <a:pathLst>
              <a:path h="5735513" w="5735513">
                <a:moveTo>
                  <a:pt x="0" y="0"/>
                </a:moveTo>
                <a:lnTo>
                  <a:pt x="5735514" y="0"/>
                </a:lnTo>
                <a:lnTo>
                  <a:pt x="5735514" y="5735514"/>
                </a:lnTo>
                <a:lnTo>
                  <a:pt x="0" y="573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5778" y="7593517"/>
            <a:ext cx="1325154" cy="1325154"/>
          </a:xfrm>
          <a:custGeom>
            <a:avLst/>
            <a:gdLst/>
            <a:ahLst/>
            <a:cxnLst/>
            <a:rect r="r" b="b" t="t" l="l"/>
            <a:pathLst>
              <a:path h="1325154" w="1325154">
                <a:moveTo>
                  <a:pt x="0" y="0"/>
                </a:moveTo>
                <a:lnTo>
                  <a:pt x="1325154" y="0"/>
                </a:lnTo>
                <a:lnTo>
                  <a:pt x="1325154" y="1325154"/>
                </a:lnTo>
                <a:lnTo>
                  <a:pt x="0" y="1325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5143" y="8670414"/>
            <a:ext cx="1325154" cy="1325154"/>
          </a:xfrm>
          <a:custGeom>
            <a:avLst/>
            <a:gdLst/>
            <a:ahLst/>
            <a:cxnLst/>
            <a:rect r="r" b="b" t="t" l="l"/>
            <a:pathLst>
              <a:path h="1325154" w="1325154">
                <a:moveTo>
                  <a:pt x="0" y="0"/>
                </a:moveTo>
                <a:lnTo>
                  <a:pt x="1325154" y="0"/>
                </a:lnTo>
                <a:lnTo>
                  <a:pt x="1325154" y="1325154"/>
                </a:lnTo>
                <a:lnTo>
                  <a:pt x="0" y="1325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645117">
            <a:off x="-5420892" y="2959604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3" y="0"/>
                </a:lnTo>
                <a:lnTo>
                  <a:pt x="10505093" y="10371393"/>
                </a:lnTo>
                <a:lnTo>
                  <a:pt x="0" y="10371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07703" y="8608590"/>
            <a:ext cx="1325154" cy="1325154"/>
          </a:xfrm>
          <a:custGeom>
            <a:avLst/>
            <a:gdLst/>
            <a:ahLst/>
            <a:cxnLst/>
            <a:rect r="r" b="b" t="t" l="l"/>
            <a:pathLst>
              <a:path h="1325154" w="1325154">
                <a:moveTo>
                  <a:pt x="0" y="0"/>
                </a:moveTo>
                <a:lnTo>
                  <a:pt x="1325154" y="0"/>
                </a:lnTo>
                <a:lnTo>
                  <a:pt x="1325154" y="1325155"/>
                </a:lnTo>
                <a:lnTo>
                  <a:pt x="0" y="1325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63684" y="2745837"/>
            <a:ext cx="5558216" cy="1066710"/>
            <a:chOff x="0" y="0"/>
            <a:chExt cx="1463892" cy="2809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892" cy="280944"/>
            </a:xfrm>
            <a:custGeom>
              <a:avLst/>
              <a:gdLst/>
              <a:ahLst/>
              <a:cxnLst/>
              <a:rect r="r" b="b" t="t" l="l"/>
              <a:pathLst>
                <a:path h="280944" w="1463892">
                  <a:moveTo>
                    <a:pt x="0" y="0"/>
                  </a:moveTo>
                  <a:lnTo>
                    <a:pt x="1463892" y="0"/>
                  </a:lnTo>
                  <a:lnTo>
                    <a:pt x="1463892" y="280944"/>
                  </a:lnTo>
                  <a:lnTo>
                    <a:pt x="0" y="280944"/>
                  </a:lnTo>
                  <a:close/>
                </a:path>
              </a:pathLst>
            </a:custGeom>
            <a:solidFill>
              <a:srgbClr val="006E8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463892" cy="338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The Ministry of Transport's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723215" y="2745837"/>
            <a:ext cx="5345677" cy="1066710"/>
            <a:chOff x="0" y="0"/>
            <a:chExt cx="1407915" cy="2809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07915" cy="280944"/>
            </a:xfrm>
            <a:custGeom>
              <a:avLst/>
              <a:gdLst/>
              <a:ahLst/>
              <a:cxnLst/>
              <a:rect r="r" b="b" t="t" l="l"/>
              <a:pathLst>
                <a:path h="280944" w="1407915">
                  <a:moveTo>
                    <a:pt x="0" y="0"/>
                  </a:moveTo>
                  <a:lnTo>
                    <a:pt x="1407915" y="0"/>
                  </a:lnTo>
                  <a:lnTo>
                    <a:pt x="1407915" y="280944"/>
                  </a:lnTo>
                  <a:lnTo>
                    <a:pt x="0" y="280944"/>
                  </a:lnTo>
                  <a:close/>
                </a:path>
              </a:pathLst>
            </a:custGeom>
            <a:solidFill>
              <a:srgbClr val="006E8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407915" cy="338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Artificial Intelligence  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791385" y="-3440519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4" y="0"/>
                </a:lnTo>
                <a:lnTo>
                  <a:pt x="10505094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821717" y="2745837"/>
            <a:ext cx="4971181" cy="1066710"/>
            <a:chOff x="0" y="0"/>
            <a:chExt cx="1309282" cy="28094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09282" cy="280944"/>
            </a:xfrm>
            <a:custGeom>
              <a:avLst/>
              <a:gdLst/>
              <a:ahLst/>
              <a:cxnLst/>
              <a:rect r="r" b="b" t="t" l="l"/>
              <a:pathLst>
                <a:path h="280944" w="1309282">
                  <a:moveTo>
                    <a:pt x="0" y="0"/>
                  </a:moveTo>
                  <a:lnTo>
                    <a:pt x="1309282" y="0"/>
                  </a:lnTo>
                  <a:lnTo>
                    <a:pt x="1309282" y="280944"/>
                  </a:lnTo>
                  <a:lnTo>
                    <a:pt x="0" y="280944"/>
                  </a:lnTo>
                  <a:close/>
                </a:path>
              </a:pathLst>
            </a:custGeom>
            <a:solidFill>
              <a:srgbClr val="006E8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309282" cy="338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Project Impact 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713047" y="8928318"/>
            <a:ext cx="809347" cy="809347"/>
          </a:xfrm>
          <a:custGeom>
            <a:avLst/>
            <a:gdLst/>
            <a:ahLst/>
            <a:cxnLst/>
            <a:rect r="r" b="b" t="t" l="l"/>
            <a:pathLst>
              <a:path h="809347" w="809347">
                <a:moveTo>
                  <a:pt x="0" y="0"/>
                </a:moveTo>
                <a:lnTo>
                  <a:pt x="809346" y="0"/>
                </a:lnTo>
                <a:lnTo>
                  <a:pt x="809346" y="809347"/>
                </a:lnTo>
                <a:lnTo>
                  <a:pt x="0" y="809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621214" y="7818953"/>
            <a:ext cx="874282" cy="874282"/>
          </a:xfrm>
          <a:custGeom>
            <a:avLst/>
            <a:gdLst/>
            <a:ahLst/>
            <a:cxnLst/>
            <a:rect r="r" b="b" t="t" l="l"/>
            <a:pathLst>
              <a:path h="874282" w="874282">
                <a:moveTo>
                  <a:pt x="0" y="0"/>
                </a:moveTo>
                <a:lnTo>
                  <a:pt x="874282" y="0"/>
                </a:lnTo>
                <a:lnTo>
                  <a:pt x="874282" y="874282"/>
                </a:lnTo>
                <a:lnTo>
                  <a:pt x="0" y="874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782767" y="8883655"/>
            <a:ext cx="775026" cy="775026"/>
          </a:xfrm>
          <a:custGeom>
            <a:avLst/>
            <a:gdLst/>
            <a:ahLst/>
            <a:cxnLst/>
            <a:rect r="r" b="b" t="t" l="l"/>
            <a:pathLst>
              <a:path h="775026" w="775026">
                <a:moveTo>
                  <a:pt x="0" y="0"/>
                </a:moveTo>
                <a:lnTo>
                  <a:pt x="775026" y="0"/>
                </a:lnTo>
                <a:lnTo>
                  <a:pt x="775026" y="775025"/>
                </a:lnTo>
                <a:lnTo>
                  <a:pt x="0" y="775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63684" y="741198"/>
            <a:ext cx="13488438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91"/>
              </a:lnSpc>
              <a:spcBef>
                <a:spcPct val="0"/>
              </a:spcBef>
            </a:pPr>
            <a:r>
              <a:rPr lang="en-US" sz="6909">
                <a:solidFill>
                  <a:srgbClr val="263C42"/>
                </a:solidFill>
                <a:latin typeface="Futura Bold"/>
              </a:rPr>
              <a:t>SAUDI ARABIA 2030 VISION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521153" y="865023"/>
            <a:ext cx="2035348" cy="1367500"/>
          </a:xfrm>
          <a:custGeom>
            <a:avLst/>
            <a:gdLst/>
            <a:ahLst/>
            <a:cxnLst/>
            <a:rect r="r" b="b" t="t" l="l"/>
            <a:pathLst>
              <a:path h="1367500" w="2035348">
                <a:moveTo>
                  <a:pt x="0" y="0"/>
                </a:moveTo>
                <a:lnTo>
                  <a:pt x="2035348" y="0"/>
                </a:lnTo>
                <a:lnTo>
                  <a:pt x="2035348" y="1367500"/>
                </a:lnTo>
                <a:lnTo>
                  <a:pt x="0" y="13675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>
            <a:off x="752422" y="1912773"/>
            <a:ext cx="10938956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5556501" y="230977"/>
            <a:ext cx="2236397" cy="2019560"/>
          </a:xfrm>
          <a:custGeom>
            <a:avLst/>
            <a:gdLst/>
            <a:ahLst/>
            <a:cxnLst/>
            <a:rect r="r" b="b" t="t" l="l"/>
            <a:pathLst>
              <a:path h="2019560" w="2236397">
                <a:moveTo>
                  <a:pt x="0" y="0"/>
                </a:moveTo>
                <a:lnTo>
                  <a:pt x="2236397" y="0"/>
                </a:lnTo>
                <a:lnTo>
                  <a:pt x="2236397" y="2019560"/>
                </a:lnTo>
                <a:lnTo>
                  <a:pt x="0" y="20195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63684" y="4385436"/>
            <a:ext cx="5976182" cy="7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5639" indent="-227820" lvl="1">
              <a:lnSpc>
                <a:spcPts val="2912"/>
              </a:lnSpc>
              <a:buFont typeface="Arial"/>
              <a:buChar char="•"/>
            </a:pPr>
            <a:r>
              <a:rPr lang="en-US" sz="2110" spc="206">
                <a:solidFill>
                  <a:srgbClr val="231F20"/>
                </a:solidFill>
                <a:latin typeface="Canva Sans"/>
              </a:rPr>
              <a:t>Top logistics hub connecting three continents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49391" y="4352309"/>
            <a:ext cx="6254887" cy="35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639" indent="-227820" lvl="1">
              <a:lnSpc>
                <a:spcPts val="2912"/>
              </a:lnSpc>
              <a:spcBef>
                <a:spcPct val="0"/>
              </a:spcBef>
              <a:buFont typeface="Arial"/>
              <a:buChar char="•"/>
            </a:pPr>
            <a:r>
              <a:rPr lang="en-US" sz="2110" spc="206" strike="noStrike" u="none">
                <a:solidFill>
                  <a:srgbClr val="231F20"/>
                </a:solidFill>
                <a:latin typeface="Canva Sans"/>
              </a:rPr>
              <a:t>Enhance economic diversification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49391" y="5201698"/>
            <a:ext cx="6254887" cy="35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639" indent="-227820" lvl="1">
              <a:lnSpc>
                <a:spcPts val="2912"/>
              </a:lnSpc>
              <a:spcBef>
                <a:spcPct val="0"/>
              </a:spcBef>
              <a:buFont typeface="Arial"/>
              <a:buChar char="•"/>
            </a:pPr>
            <a:r>
              <a:rPr lang="en-US" sz="2110" spc="206">
                <a:solidFill>
                  <a:srgbClr val="231F20"/>
                </a:solidFill>
                <a:latin typeface="Canva Sans"/>
              </a:rPr>
              <a:t>Improve government services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49391" y="6051086"/>
            <a:ext cx="6254887" cy="7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639" indent="-227820" lvl="1">
              <a:lnSpc>
                <a:spcPts val="2912"/>
              </a:lnSpc>
              <a:spcBef>
                <a:spcPct val="0"/>
              </a:spcBef>
              <a:buFont typeface="Arial"/>
              <a:buChar char="•"/>
            </a:pPr>
            <a:r>
              <a:rPr lang="en-US" sz="2110" spc="206">
                <a:solidFill>
                  <a:srgbClr val="231F20"/>
                </a:solidFill>
                <a:latin typeface="Canva Sans"/>
              </a:rPr>
              <a:t>Drive innovation across different industries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3684" y="5513315"/>
            <a:ext cx="5558216" cy="351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5639" indent="-227820" lvl="1">
              <a:lnSpc>
                <a:spcPts val="2912"/>
              </a:lnSpc>
              <a:buFont typeface="Arial"/>
              <a:buChar char="•"/>
            </a:pPr>
            <a:r>
              <a:rPr lang="en-US" sz="2110" spc="206">
                <a:solidFill>
                  <a:srgbClr val="231F20"/>
                </a:solidFill>
                <a:latin typeface="Canva Sans"/>
              </a:rPr>
              <a:t>Increase number of passengers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3209" y="6322331"/>
            <a:ext cx="5558690" cy="7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5639" indent="-227820" lvl="1">
              <a:lnSpc>
                <a:spcPts val="2912"/>
              </a:lnSpc>
              <a:buFont typeface="Arial"/>
              <a:buChar char="•"/>
            </a:pPr>
            <a:r>
              <a:rPr lang="en-US" sz="2110" spc="206">
                <a:solidFill>
                  <a:srgbClr val="231F20"/>
                </a:solidFill>
                <a:latin typeface="Canva Sans"/>
              </a:rPr>
              <a:t>Raising the level of safety in the transportation sector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70207" y="4199906"/>
            <a:ext cx="5473725" cy="7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639" indent="-227820" lvl="1">
              <a:lnSpc>
                <a:spcPts val="2912"/>
              </a:lnSpc>
              <a:spcBef>
                <a:spcPct val="0"/>
              </a:spcBef>
              <a:buFont typeface="Arial"/>
              <a:buChar char="•"/>
            </a:pPr>
            <a:r>
              <a:rPr lang="en-US" sz="2110" spc="206" strike="noStrike" u="none">
                <a:solidFill>
                  <a:srgbClr val="231F20"/>
                </a:solidFill>
                <a:latin typeface="Canva Sans"/>
              </a:rPr>
              <a:t>System automates the detection process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570207" y="5201698"/>
            <a:ext cx="5212566" cy="7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639" indent="-227820" lvl="1">
              <a:lnSpc>
                <a:spcPts val="2912"/>
              </a:lnSpc>
              <a:spcBef>
                <a:spcPct val="0"/>
              </a:spcBef>
              <a:buFont typeface="Arial"/>
              <a:buChar char="•"/>
            </a:pPr>
            <a:r>
              <a:rPr lang="en-US" sz="2110" spc="206">
                <a:solidFill>
                  <a:srgbClr val="231F20"/>
                </a:solidFill>
                <a:latin typeface="Canva Sans"/>
              </a:rPr>
              <a:t>Enhancing the Security purpose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70207" y="6373970"/>
            <a:ext cx="5222691" cy="107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639" indent="-227820" lvl="1">
              <a:lnSpc>
                <a:spcPts val="2912"/>
              </a:lnSpc>
              <a:spcBef>
                <a:spcPct val="0"/>
              </a:spcBef>
              <a:buFont typeface="Arial"/>
              <a:buChar char="•"/>
            </a:pPr>
            <a:r>
              <a:rPr lang="en-US" sz="2110" spc="206">
                <a:solidFill>
                  <a:srgbClr val="231F20"/>
                </a:solidFill>
                <a:latin typeface="Canva Sans"/>
              </a:rPr>
              <a:t>Airports, Hotels, Trains, Ports can benefit from using this project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70207" y="7712362"/>
            <a:ext cx="5212566" cy="7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639" indent="-227820" lvl="1">
              <a:lnSpc>
                <a:spcPts val="2912"/>
              </a:lnSpc>
              <a:spcBef>
                <a:spcPct val="0"/>
              </a:spcBef>
              <a:buFont typeface="Arial"/>
              <a:buChar char="•"/>
            </a:pPr>
            <a:r>
              <a:rPr lang="en-US" sz="2110" spc="206">
                <a:solidFill>
                  <a:srgbClr val="231F20"/>
                </a:solidFill>
                <a:latin typeface="Canva Sans"/>
              </a:rPr>
              <a:t>Reducing manual methods and minimizing </a:t>
            </a:r>
            <a:r>
              <a:rPr lang="en-US" sz="2110" spc="206">
                <a:solidFill>
                  <a:srgbClr val="231F20"/>
                </a:solidFill>
                <a:latin typeface="Canva Sans"/>
              </a:rPr>
              <a:t>human error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47354" y="7447948"/>
            <a:ext cx="5558690" cy="713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5639" indent="-227820" lvl="1">
              <a:lnSpc>
                <a:spcPts val="2912"/>
              </a:lnSpc>
              <a:buFont typeface="Arial"/>
              <a:buChar char="•"/>
            </a:pPr>
            <a:r>
              <a:rPr lang="en-US" sz="2110" spc="206">
                <a:solidFill>
                  <a:srgbClr val="231F20"/>
                </a:solidFill>
                <a:latin typeface="Canva Sans"/>
              </a:rPr>
              <a:t>Increasing its tourism target to 150 million visitors by 2030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59856">
            <a:off x="-5420892" y="2959604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3" y="0"/>
                </a:lnTo>
                <a:lnTo>
                  <a:pt x="10505093" y="10371393"/>
                </a:lnTo>
                <a:lnTo>
                  <a:pt x="0" y="10371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91385" y="-3440519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4" y="0"/>
                </a:lnTo>
                <a:lnTo>
                  <a:pt x="10505094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32814" y="1461701"/>
            <a:ext cx="5196696" cy="4514630"/>
          </a:xfrm>
          <a:custGeom>
            <a:avLst/>
            <a:gdLst/>
            <a:ahLst/>
            <a:cxnLst/>
            <a:rect r="r" b="b" t="t" l="l"/>
            <a:pathLst>
              <a:path h="4514630" w="5196696">
                <a:moveTo>
                  <a:pt x="0" y="0"/>
                </a:moveTo>
                <a:lnTo>
                  <a:pt x="5196696" y="0"/>
                </a:lnTo>
                <a:lnTo>
                  <a:pt x="5196696" y="4514630"/>
                </a:lnTo>
                <a:lnTo>
                  <a:pt x="0" y="451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12433" y="994180"/>
            <a:ext cx="5517077" cy="4982151"/>
          </a:xfrm>
          <a:custGeom>
            <a:avLst/>
            <a:gdLst/>
            <a:ahLst/>
            <a:cxnLst/>
            <a:rect r="r" b="b" t="t" l="l"/>
            <a:pathLst>
              <a:path h="4982151" w="5517077">
                <a:moveTo>
                  <a:pt x="0" y="0"/>
                </a:moveTo>
                <a:lnTo>
                  <a:pt x="5517077" y="0"/>
                </a:lnTo>
                <a:lnTo>
                  <a:pt x="5517077" y="4982151"/>
                </a:lnTo>
                <a:lnTo>
                  <a:pt x="0" y="49821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31802" y="5723102"/>
            <a:ext cx="652347" cy="506458"/>
          </a:xfrm>
          <a:custGeom>
            <a:avLst/>
            <a:gdLst/>
            <a:ahLst/>
            <a:cxnLst/>
            <a:rect r="r" b="b" t="t" l="l"/>
            <a:pathLst>
              <a:path h="506458" w="652347">
                <a:moveTo>
                  <a:pt x="0" y="0"/>
                </a:moveTo>
                <a:lnTo>
                  <a:pt x="652347" y="0"/>
                </a:lnTo>
                <a:lnTo>
                  <a:pt x="652347" y="506458"/>
                </a:lnTo>
                <a:lnTo>
                  <a:pt x="0" y="5064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25635" y="6344147"/>
            <a:ext cx="14324291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000000"/>
                </a:solidFill>
                <a:cs typeface="XB Niloofar Bold"/>
              </a:rPr>
              <a:t>بلادنا تمتلك قدرات استثمارية ضخمة، وسنسعى إلى أن تكون محركًا لاقتصادنا</a:t>
            </a:r>
          </a:p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trike="noStrike" u="none">
                <a:solidFill>
                  <a:srgbClr val="000000"/>
                </a:solidFill>
                <a:latin typeface="XB Niloofar Bold"/>
                <a:cs typeface="XB Niloofar Bold"/>
              </a:rPr>
              <a:t> وموردًا إضافيًا لبلادنا وهذا هو عامل نجاحنا الثاني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3444284" y="7401455"/>
            <a:ext cx="693003" cy="538023"/>
          </a:xfrm>
          <a:custGeom>
            <a:avLst/>
            <a:gdLst/>
            <a:ahLst/>
            <a:cxnLst/>
            <a:rect r="r" b="b" t="t" l="l"/>
            <a:pathLst>
              <a:path h="538023" w="693003">
                <a:moveTo>
                  <a:pt x="693003" y="538023"/>
                </a:moveTo>
                <a:lnTo>
                  <a:pt x="0" y="538023"/>
                </a:lnTo>
                <a:lnTo>
                  <a:pt x="0" y="0"/>
                </a:lnTo>
                <a:lnTo>
                  <a:pt x="693003" y="0"/>
                </a:lnTo>
                <a:lnTo>
                  <a:pt x="693003" y="538023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7629406" y="8323442"/>
            <a:ext cx="3029188" cy="54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8"/>
              </a:lnSpc>
              <a:spcBef>
                <a:spcPct val="0"/>
              </a:spcBef>
            </a:pPr>
            <a:r>
              <a:rPr lang="en-US" sz="2481">
                <a:solidFill>
                  <a:srgbClr val="006E82"/>
                </a:solidFill>
                <a:cs typeface="Canva Sans Bold"/>
              </a:rPr>
              <a:t>الأمير</a:t>
            </a:r>
            <a:r>
              <a:rPr lang="en-US" sz="2481">
                <a:solidFill>
                  <a:srgbClr val="006E82"/>
                </a:solidFill>
                <a:latin typeface="Canva Sans Bold"/>
                <a:cs typeface="Canva Sans Bold"/>
              </a:rPr>
              <a:t> محمد بن سلمان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787344" y="0"/>
            <a:ext cx="10859394" cy="10721183"/>
          </a:xfrm>
          <a:custGeom>
            <a:avLst/>
            <a:gdLst/>
            <a:ahLst/>
            <a:cxnLst/>
            <a:rect r="r" b="b" t="t" l="l"/>
            <a:pathLst>
              <a:path h="10721183" w="10859394">
                <a:moveTo>
                  <a:pt x="0" y="0"/>
                </a:moveTo>
                <a:lnTo>
                  <a:pt x="10859394" y="0"/>
                </a:lnTo>
                <a:lnTo>
                  <a:pt x="10859394" y="10721183"/>
                </a:lnTo>
                <a:lnTo>
                  <a:pt x="0" y="10721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8824976">
            <a:off x="15136599" y="-3552914"/>
            <a:ext cx="10859394" cy="10721183"/>
          </a:xfrm>
          <a:custGeom>
            <a:avLst/>
            <a:gdLst/>
            <a:ahLst/>
            <a:cxnLst/>
            <a:rect r="r" b="b" t="t" l="l"/>
            <a:pathLst>
              <a:path h="10721183" w="10859394">
                <a:moveTo>
                  <a:pt x="0" y="0"/>
                </a:moveTo>
                <a:lnTo>
                  <a:pt x="10859393" y="0"/>
                </a:lnTo>
                <a:lnTo>
                  <a:pt x="10859393" y="10721184"/>
                </a:lnTo>
                <a:lnTo>
                  <a:pt x="0" y="1072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03746" y="4505268"/>
            <a:ext cx="4594945" cy="541569"/>
            <a:chOff x="0" y="0"/>
            <a:chExt cx="933387" cy="1100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3387" cy="110011"/>
            </a:xfrm>
            <a:custGeom>
              <a:avLst/>
              <a:gdLst/>
              <a:ahLst/>
              <a:cxnLst/>
              <a:rect r="r" b="b" t="t" l="l"/>
              <a:pathLst>
                <a:path h="110011" w="933387">
                  <a:moveTo>
                    <a:pt x="55005" y="0"/>
                  </a:moveTo>
                  <a:lnTo>
                    <a:pt x="878382" y="0"/>
                  </a:lnTo>
                  <a:cubicBezTo>
                    <a:pt x="908760" y="0"/>
                    <a:pt x="933387" y="24627"/>
                    <a:pt x="933387" y="55005"/>
                  </a:cubicBezTo>
                  <a:lnTo>
                    <a:pt x="933387" y="55005"/>
                  </a:lnTo>
                  <a:cubicBezTo>
                    <a:pt x="933387" y="69594"/>
                    <a:pt x="927592" y="83584"/>
                    <a:pt x="917276" y="93900"/>
                  </a:cubicBezTo>
                  <a:cubicBezTo>
                    <a:pt x="906961" y="104216"/>
                    <a:pt x="892970" y="110011"/>
                    <a:pt x="878382" y="110011"/>
                  </a:cubicBezTo>
                  <a:lnTo>
                    <a:pt x="55005" y="110011"/>
                  </a:lnTo>
                  <a:cubicBezTo>
                    <a:pt x="40417" y="110011"/>
                    <a:pt x="26426" y="104216"/>
                    <a:pt x="16111" y="93900"/>
                  </a:cubicBezTo>
                  <a:cubicBezTo>
                    <a:pt x="5795" y="83584"/>
                    <a:pt x="0" y="69594"/>
                    <a:pt x="0" y="55005"/>
                  </a:cubicBezTo>
                  <a:lnTo>
                    <a:pt x="0" y="55005"/>
                  </a:lnTo>
                  <a:cubicBezTo>
                    <a:pt x="0" y="40417"/>
                    <a:pt x="5795" y="26426"/>
                    <a:pt x="16111" y="16111"/>
                  </a:cubicBezTo>
                  <a:cubicBezTo>
                    <a:pt x="26426" y="5795"/>
                    <a:pt x="40417" y="0"/>
                    <a:pt x="55005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33387" cy="148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03746" y="8238765"/>
            <a:ext cx="4594945" cy="541569"/>
            <a:chOff x="0" y="0"/>
            <a:chExt cx="933387" cy="1100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3387" cy="110011"/>
            </a:xfrm>
            <a:custGeom>
              <a:avLst/>
              <a:gdLst/>
              <a:ahLst/>
              <a:cxnLst/>
              <a:rect r="r" b="b" t="t" l="l"/>
              <a:pathLst>
                <a:path h="110011" w="933387">
                  <a:moveTo>
                    <a:pt x="55005" y="0"/>
                  </a:moveTo>
                  <a:lnTo>
                    <a:pt x="878382" y="0"/>
                  </a:lnTo>
                  <a:cubicBezTo>
                    <a:pt x="908760" y="0"/>
                    <a:pt x="933387" y="24627"/>
                    <a:pt x="933387" y="55005"/>
                  </a:cubicBezTo>
                  <a:lnTo>
                    <a:pt x="933387" y="55005"/>
                  </a:lnTo>
                  <a:cubicBezTo>
                    <a:pt x="933387" y="69594"/>
                    <a:pt x="927592" y="83584"/>
                    <a:pt x="917276" y="93900"/>
                  </a:cubicBezTo>
                  <a:cubicBezTo>
                    <a:pt x="906961" y="104216"/>
                    <a:pt x="892970" y="110011"/>
                    <a:pt x="878382" y="110011"/>
                  </a:cubicBezTo>
                  <a:lnTo>
                    <a:pt x="55005" y="110011"/>
                  </a:lnTo>
                  <a:cubicBezTo>
                    <a:pt x="40417" y="110011"/>
                    <a:pt x="26426" y="104216"/>
                    <a:pt x="16111" y="93900"/>
                  </a:cubicBezTo>
                  <a:cubicBezTo>
                    <a:pt x="5795" y="83584"/>
                    <a:pt x="0" y="69594"/>
                    <a:pt x="0" y="55005"/>
                  </a:cubicBezTo>
                  <a:lnTo>
                    <a:pt x="0" y="55005"/>
                  </a:lnTo>
                  <a:cubicBezTo>
                    <a:pt x="0" y="40417"/>
                    <a:pt x="5795" y="26426"/>
                    <a:pt x="16111" y="16111"/>
                  </a:cubicBezTo>
                  <a:cubicBezTo>
                    <a:pt x="26426" y="5795"/>
                    <a:pt x="40417" y="0"/>
                    <a:pt x="55005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33387" cy="148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77798" y="789181"/>
            <a:ext cx="8534337" cy="106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0"/>
              </a:lnSpc>
              <a:spcBef>
                <a:spcPct val="0"/>
              </a:spcBef>
            </a:pPr>
            <a:r>
              <a:rPr lang="en-US" sz="6900" strike="noStrike" u="none">
                <a:solidFill>
                  <a:srgbClr val="263C42"/>
                </a:solidFill>
                <a:latin typeface="Futura Bold"/>
              </a:rPr>
              <a:t>DATASET OVERVIEW</a:t>
            </a:r>
          </a:p>
        </p:txBody>
      </p:sp>
      <p:sp>
        <p:nvSpPr>
          <p:cNvPr name="AutoShape 11" id="11"/>
          <p:cNvSpPr/>
          <p:nvPr/>
        </p:nvSpPr>
        <p:spPr>
          <a:xfrm>
            <a:off x="760887" y="1807678"/>
            <a:ext cx="8019667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54649" y="9094658"/>
            <a:ext cx="787524" cy="791471"/>
          </a:xfrm>
          <a:custGeom>
            <a:avLst/>
            <a:gdLst/>
            <a:ahLst/>
            <a:cxnLst/>
            <a:rect r="r" b="b" t="t" l="l"/>
            <a:pathLst>
              <a:path h="791471" w="787524">
                <a:moveTo>
                  <a:pt x="0" y="0"/>
                </a:moveTo>
                <a:lnTo>
                  <a:pt x="787523" y="0"/>
                </a:lnTo>
                <a:lnTo>
                  <a:pt x="787523" y="791471"/>
                </a:lnTo>
                <a:lnTo>
                  <a:pt x="0" y="791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85965" y="2669737"/>
            <a:ext cx="4594945" cy="541569"/>
            <a:chOff x="0" y="0"/>
            <a:chExt cx="933387" cy="1100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3387" cy="110011"/>
            </a:xfrm>
            <a:custGeom>
              <a:avLst/>
              <a:gdLst/>
              <a:ahLst/>
              <a:cxnLst/>
              <a:rect r="r" b="b" t="t" l="l"/>
              <a:pathLst>
                <a:path h="110011" w="933387">
                  <a:moveTo>
                    <a:pt x="55005" y="0"/>
                  </a:moveTo>
                  <a:lnTo>
                    <a:pt x="878382" y="0"/>
                  </a:lnTo>
                  <a:cubicBezTo>
                    <a:pt x="908760" y="0"/>
                    <a:pt x="933387" y="24627"/>
                    <a:pt x="933387" y="55005"/>
                  </a:cubicBezTo>
                  <a:lnTo>
                    <a:pt x="933387" y="55005"/>
                  </a:lnTo>
                  <a:cubicBezTo>
                    <a:pt x="933387" y="69594"/>
                    <a:pt x="927592" y="83584"/>
                    <a:pt x="917276" y="93900"/>
                  </a:cubicBezTo>
                  <a:cubicBezTo>
                    <a:pt x="906961" y="104216"/>
                    <a:pt x="892970" y="110011"/>
                    <a:pt x="878382" y="110011"/>
                  </a:cubicBezTo>
                  <a:lnTo>
                    <a:pt x="55005" y="110011"/>
                  </a:lnTo>
                  <a:cubicBezTo>
                    <a:pt x="40417" y="110011"/>
                    <a:pt x="26426" y="104216"/>
                    <a:pt x="16111" y="93900"/>
                  </a:cubicBezTo>
                  <a:cubicBezTo>
                    <a:pt x="5795" y="83584"/>
                    <a:pt x="0" y="69594"/>
                    <a:pt x="0" y="55005"/>
                  </a:cubicBezTo>
                  <a:lnTo>
                    <a:pt x="0" y="55005"/>
                  </a:lnTo>
                  <a:cubicBezTo>
                    <a:pt x="0" y="40417"/>
                    <a:pt x="5795" y="26426"/>
                    <a:pt x="16111" y="16111"/>
                  </a:cubicBezTo>
                  <a:cubicBezTo>
                    <a:pt x="26426" y="5795"/>
                    <a:pt x="40417" y="0"/>
                    <a:pt x="55005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33387" cy="148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111083" y="4642409"/>
            <a:ext cx="808855" cy="808855"/>
          </a:xfrm>
          <a:custGeom>
            <a:avLst/>
            <a:gdLst/>
            <a:ahLst/>
            <a:cxnLst/>
            <a:rect r="r" b="b" t="t" l="l"/>
            <a:pathLst>
              <a:path h="808855" w="808855">
                <a:moveTo>
                  <a:pt x="0" y="0"/>
                </a:moveTo>
                <a:lnTo>
                  <a:pt x="808855" y="0"/>
                </a:lnTo>
                <a:lnTo>
                  <a:pt x="808855" y="808855"/>
                </a:lnTo>
                <a:lnTo>
                  <a:pt x="0" y="8088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697160" y="4342701"/>
            <a:ext cx="915139" cy="599416"/>
          </a:xfrm>
          <a:custGeom>
            <a:avLst/>
            <a:gdLst/>
            <a:ahLst/>
            <a:cxnLst/>
            <a:rect r="r" b="b" t="t" l="l"/>
            <a:pathLst>
              <a:path h="599416" w="915139">
                <a:moveTo>
                  <a:pt x="0" y="0"/>
                </a:moveTo>
                <a:lnTo>
                  <a:pt x="915139" y="0"/>
                </a:lnTo>
                <a:lnTo>
                  <a:pt x="915139" y="599416"/>
                </a:lnTo>
                <a:lnTo>
                  <a:pt x="0" y="599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491982">
            <a:off x="11265354" y="3410465"/>
            <a:ext cx="899670" cy="788336"/>
          </a:xfrm>
          <a:custGeom>
            <a:avLst/>
            <a:gdLst/>
            <a:ahLst/>
            <a:cxnLst/>
            <a:rect r="r" b="b" t="t" l="l"/>
            <a:pathLst>
              <a:path h="788336" w="899670">
                <a:moveTo>
                  <a:pt x="0" y="0"/>
                </a:moveTo>
                <a:lnTo>
                  <a:pt x="899670" y="0"/>
                </a:lnTo>
                <a:lnTo>
                  <a:pt x="899670" y="788336"/>
                </a:lnTo>
                <a:lnTo>
                  <a:pt x="0" y="788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730674">
            <a:off x="13713093" y="3651282"/>
            <a:ext cx="1459053" cy="306703"/>
          </a:xfrm>
          <a:custGeom>
            <a:avLst/>
            <a:gdLst/>
            <a:ahLst/>
            <a:cxnLst/>
            <a:rect r="r" b="b" t="t" l="l"/>
            <a:pathLst>
              <a:path h="306703" w="1459053">
                <a:moveTo>
                  <a:pt x="0" y="0"/>
                </a:moveTo>
                <a:lnTo>
                  <a:pt x="1459053" y="0"/>
                </a:lnTo>
                <a:lnTo>
                  <a:pt x="1459053" y="306703"/>
                </a:lnTo>
                <a:lnTo>
                  <a:pt x="0" y="306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3327267">
            <a:off x="11378545" y="3900471"/>
            <a:ext cx="706763" cy="901902"/>
          </a:xfrm>
          <a:custGeom>
            <a:avLst/>
            <a:gdLst/>
            <a:ahLst/>
            <a:cxnLst/>
            <a:rect r="r" b="b" t="t" l="l"/>
            <a:pathLst>
              <a:path h="901902" w="706763">
                <a:moveTo>
                  <a:pt x="0" y="0"/>
                </a:moveTo>
                <a:lnTo>
                  <a:pt x="706762" y="0"/>
                </a:lnTo>
                <a:lnTo>
                  <a:pt x="706762" y="901901"/>
                </a:lnTo>
                <a:lnTo>
                  <a:pt x="0" y="901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44000" y="6127588"/>
            <a:ext cx="3344932" cy="3344932"/>
          </a:xfrm>
          <a:custGeom>
            <a:avLst/>
            <a:gdLst/>
            <a:ahLst/>
            <a:cxnLst/>
            <a:rect r="r" b="b" t="t" l="l"/>
            <a:pathLst>
              <a:path h="3344932" w="3344932">
                <a:moveTo>
                  <a:pt x="0" y="0"/>
                </a:moveTo>
                <a:lnTo>
                  <a:pt x="3344932" y="0"/>
                </a:lnTo>
                <a:lnTo>
                  <a:pt x="3344932" y="3344932"/>
                </a:lnTo>
                <a:lnTo>
                  <a:pt x="0" y="334493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238800" y="6204232"/>
            <a:ext cx="3233138" cy="3233138"/>
          </a:xfrm>
          <a:custGeom>
            <a:avLst/>
            <a:gdLst/>
            <a:ahLst/>
            <a:cxnLst/>
            <a:rect r="r" b="b" t="t" l="l"/>
            <a:pathLst>
              <a:path h="3233138" w="3233138">
                <a:moveTo>
                  <a:pt x="0" y="0"/>
                </a:moveTo>
                <a:lnTo>
                  <a:pt x="3233138" y="0"/>
                </a:lnTo>
                <a:lnTo>
                  <a:pt x="3233138" y="3233138"/>
                </a:lnTo>
                <a:lnTo>
                  <a:pt x="0" y="32331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54649" y="5189712"/>
            <a:ext cx="4799647" cy="234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88"/>
              </a:lnSpc>
              <a:spcBef>
                <a:spcPct val="0"/>
              </a:spcBef>
            </a:pPr>
            <a:r>
              <a:rPr lang="en-US" sz="2481" strike="noStrike" u="none">
                <a:solidFill>
                  <a:srgbClr val="172529"/>
                </a:solidFill>
                <a:latin typeface="Canva Sans"/>
              </a:rPr>
              <a:t>8,295 images</a:t>
            </a:r>
          </a:p>
          <a:p>
            <a:pPr algn="just" marL="535716" indent="-267858" lvl="1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2481" strike="noStrike" u="none">
                <a:solidFill>
                  <a:srgbClr val="172529"/>
                </a:solidFill>
                <a:latin typeface="Canva Sans"/>
              </a:rPr>
              <a:t>Training set: 5,806 images</a:t>
            </a:r>
          </a:p>
          <a:p>
            <a:pPr algn="just" marL="535716" indent="-267858" lvl="1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2481" strike="noStrike" u="none">
                <a:solidFill>
                  <a:srgbClr val="172529"/>
                </a:solidFill>
                <a:latin typeface="Canva Sans"/>
              </a:rPr>
              <a:t>Validation set: 1,660 images</a:t>
            </a:r>
          </a:p>
          <a:p>
            <a:pPr algn="just" marL="535716" indent="-267858" lvl="1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2481" strike="noStrike" u="none">
                <a:solidFill>
                  <a:srgbClr val="172529"/>
                </a:solidFill>
                <a:latin typeface="Canva Sans"/>
              </a:rPr>
              <a:t>Testing set : 829 images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24280" y="9220200"/>
            <a:ext cx="3390900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u="sng">
                <a:solidFill>
                  <a:srgbClr val="000000"/>
                </a:solidFill>
                <a:latin typeface="Canva Sans"/>
                <a:hlinkClick r:id="rId16" tooltip="https://universe.roboflow.com/mahmoud-m-hdyxu/x-ray-airport-prohibited-items/browse?queryText=&amp;pageSize=50&amp;startingIndex=0&amp;browseQuery=true"/>
              </a:rPr>
              <a:t>universe.roboflow.com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44000" y="3385831"/>
            <a:ext cx="1973101" cy="234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5716" indent="-267858" lvl="1">
              <a:lnSpc>
                <a:spcPts val="4788"/>
              </a:lnSpc>
              <a:spcBef>
                <a:spcPct val="0"/>
              </a:spcBef>
              <a:buFont typeface="Arial"/>
              <a:buChar char="•"/>
            </a:pPr>
            <a:r>
              <a:rPr lang="en-US" sz="2481" strike="noStrike" u="none">
                <a:solidFill>
                  <a:srgbClr val="172529"/>
                </a:solidFill>
                <a:latin typeface="Canva Sans"/>
              </a:rPr>
              <a:t>Wrench</a:t>
            </a:r>
          </a:p>
          <a:p>
            <a:pPr algn="just" marL="535716" indent="-267858" lvl="1">
              <a:lnSpc>
                <a:spcPts val="4788"/>
              </a:lnSpc>
              <a:buFont typeface="Arial"/>
              <a:buChar char="•"/>
            </a:pPr>
            <a:r>
              <a:rPr lang="en-US" sz="2481" strike="noStrike" u="none">
                <a:solidFill>
                  <a:srgbClr val="172529"/>
                </a:solidFill>
                <a:latin typeface="Canva Sans"/>
              </a:rPr>
              <a:t> Scissors</a:t>
            </a:r>
          </a:p>
          <a:p>
            <a:pPr algn="just" marL="535716" indent="-267858" lvl="1">
              <a:lnSpc>
                <a:spcPts val="4788"/>
              </a:lnSpc>
              <a:buFont typeface="Arial"/>
              <a:buChar char="•"/>
            </a:pPr>
            <a:r>
              <a:rPr lang="en-US" sz="2481" strike="noStrike" u="none">
                <a:solidFill>
                  <a:srgbClr val="172529"/>
                </a:solidFill>
                <a:latin typeface="Canva Sans"/>
              </a:rPr>
              <a:t>Pliers</a:t>
            </a:r>
          </a:p>
          <a:p>
            <a:pPr algn="just">
              <a:lnSpc>
                <a:spcPts val="4788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840783" y="4438593"/>
            <a:ext cx="2552006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FFFFFF"/>
                </a:solidFill>
                <a:latin typeface="Canva Sans Bold"/>
              </a:rPr>
              <a:t>T</a:t>
            </a:r>
            <a:r>
              <a:rPr lang="en-US" sz="3231" strike="noStrike" u="none">
                <a:solidFill>
                  <a:srgbClr val="FFFFFF"/>
                </a:solidFill>
                <a:latin typeface="Canva Sans Bold"/>
              </a:rPr>
              <a:t>otal Images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13840" y="8198169"/>
            <a:ext cx="1405890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FFFFFF"/>
                </a:solidFill>
                <a:latin typeface="Canva Sans Bold"/>
              </a:rPr>
              <a:t>S</a:t>
            </a:r>
            <a:r>
              <a:rPr lang="en-US" sz="3231" strike="noStrike" u="none">
                <a:solidFill>
                  <a:srgbClr val="FFFFFF"/>
                </a:solidFill>
                <a:latin typeface="Canva Sans Bold"/>
              </a:rPr>
              <a:t>ource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54649" y="3454060"/>
            <a:ext cx="7249305" cy="42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5433" indent="-267716" lvl="1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C</a:t>
            </a:r>
            <a:r>
              <a:rPr lang="en-US" sz="2480">
                <a:solidFill>
                  <a:srgbClr val="000000"/>
                </a:solidFill>
                <a:latin typeface="Canva Sans"/>
              </a:rPr>
              <a:t>omputer Vision/Object Detection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67700" y="2602700"/>
            <a:ext cx="2538810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24"/>
              </a:lnSpc>
              <a:spcBef>
                <a:spcPct val="0"/>
              </a:spcBef>
            </a:pPr>
            <a:r>
              <a:rPr lang="en-US" sz="3231" strike="noStrike" u="none">
                <a:solidFill>
                  <a:srgbClr val="FFFFFF"/>
                </a:solidFill>
                <a:latin typeface="Canva Sans Bold"/>
              </a:rPr>
              <a:t>Project Type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72187" y="3441420"/>
            <a:ext cx="1973101" cy="174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5716" indent="-267858" lvl="1">
              <a:lnSpc>
                <a:spcPts val="4788"/>
              </a:lnSpc>
              <a:buFont typeface="Arial"/>
              <a:buChar char="•"/>
            </a:pPr>
            <a:r>
              <a:rPr lang="en-US" sz="2481">
                <a:solidFill>
                  <a:srgbClr val="172529"/>
                </a:solidFill>
                <a:latin typeface="Canva Sans"/>
              </a:rPr>
              <a:t>Knife</a:t>
            </a:r>
          </a:p>
          <a:p>
            <a:pPr algn="just" marL="535716" indent="-267858" lvl="1">
              <a:lnSpc>
                <a:spcPts val="4788"/>
              </a:lnSpc>
              <a:buFont typeface="Arial"/>
              <a:buChar char="•"/>
            </a:pPr>
            <a:r>
              <a:rPr lang="en-US" sz="2481">
                <a:solidFill>
                  <a:srgbClr val="172529"/>
                </a:solidFill>
                <a:latin typeface="Canva Sans"/>
              </a:rPr>
              <a:t>Gun</a:t>
            </a:r>
          </a:p>
          <a:p>
            <a:pPr algn="just">
              <a:lnSpc>
                <a:spcPts val="4788"/>
              </a:lnSpc>
            </a:pPr>
          </a:p>
        </p:txBody>
      </p:sp>
      <p:grpSp>
        <p:nvGrpSpPr>
          <p:cNvPr name="Group 31" id="31"/>
          <p:cNvGrpSpPr/>
          <p:nvPr/>
        </p:nvGrpSpPr>
        <p:grpSpPr>
          <a:xfrm rot="0">
            <a:off x="9559784" y="2669737"/>
            <a:ext cx="4594945" cy="541569"/>
            <a:chOff x="0" y="0"/>
            <a:chExt cx="6126594" cy="722091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6126594" cy="722091"/>
              <a:chOff x="0" y="0"/>
              <a:chExt cx="933387" cy="110011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933387" cy="110011"/>
              </a:xfrm>
              <a:custGeom>
                <a:avLst/>
                <a:gdLst/>
                <a:ahLst/>
                <a:cxnLst/>
                <a:rect r="r" b="b" t="t" l="l"/>
                <a:pathLst>
                  <a:path h="110011" w="933387">
                    <a:moveTo>
                      <a:pt x="55005" y="0"/>
                    </a:moveTo>
                    <a:lnTo>
                      <a:pt x="878382" y="0"/>
                    </a:lnTo>
                    <a:cubicBezTo>
                      <a:pt x="908760" y="0"/>
                      <a:pt x="933387" y="24627"/>
                      <a:pt x="933387" y="55005"/>
                    </a:cubicBezTo>
                    <a:lnTo>
                      <a:pt x="933387" y="55005"/>
                    </a:lnTo>
                    <a:cubicBezTo>
                      <a:pt x="933387" y="69594"/>
                      <a:pt x="927592" y="83584"/>
                      <a:pt x="917276" y="93900"/>
                    </a:cubicBezTo>
                    <a:cubicBezTo>
                      <a:pt x="906961" y="104216"/>
                      <a:pt x="892970" y="110011"/>
                      <a:pt x="878382" y="110011"/>
                    </a:cubicBezTo>
                    <a:lnTo>
                      <a:pt x="55005" y="110011"/>
                    </a:lnTo>
                    <a:cubicBezTo>
                      <a:pt x="40417" y="110011"/>
                      <a:pt x="26426" y="104216"/>
                      <a:pt x="16111" y="93900"/>
                    </a:cubicBezTo>
                    <a:cubicBezTo>
                      <a:pt x="5795" y="83584"/>
                      <a:pt x="0" y="69594"/>
                      <a:pt x="0" y="55005"/>
                    </a:cubicBezTo>
                    <a:lnTo>
                      <a:pt x="0" y="55005"/>
                    </a:lnTo>
                    <a:cubicBezTo>
                      <a:pt x="0" y="40417"/>
                      <a:pt x="5795" y="26426"/>
                      <a:pt x="16111" y="16111"/>
                    </a:cubicBezTo>
                    <a:cubicBezTo>
                      <a:pt x="26426" y="5795"/>
                      <a:pt x="40417" y="0"/>
                      <a:pt x="55005" y="0"/>
                    </a:cubicBezTo>
                    <a:close/>
                  </a:path>
                </a:pathLst>
              </a:custGeom>
              <a:solidFill>
                <a:srgbClr val="0097B2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38100"/>
                <a:ext cx="933387" cy="1481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TextBox 35" id="35"/>
            <p:cNvSpPr txBox="true"/>
            <p:nvPr/>
          </p:nvSpPr>
          <p:spPr>
            <a:xfrm rot="0">
              <a:off x="1219565" y="-57303"/>
              <a:ext cx="3385079" cy="719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524"/>
                </a:lnSpc>
                <a:spcBef>
                  <a:spcPct val="0"/>
                </a:spcBef>
              </a:pPr>
              <a:r>
                <a:rPr lang="en-US" sz="3231">
                  <a:solidFill>
                    <a:srgbClr val="FFFFFF"/>
                  </a:solidFill>
                  <a:latin typeface="Canva Sans Bold"/>
                </a:rPr>
                <a:t>Classes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625" y="459623"/>
            <a:ext cx="11704265" cy="98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00"/>
              </a:lnSpc>
              <a:spcBef>
                <a:spcPct val="0"/>
              </a:spcBef>
            </a:pPr>
            <a:r>
              <a:rPr lang="en-US" sz="6400">
                <a:solidFill>
                  <a:srgbClr val="263C42"/>
                </a:solidFill>
                <a:latin typeface="Futura Bold"/>
              </a:rPr>
              <a:t>AI-BASED SOLUTION (CNN)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8824976">
            <a:off x="15220584" y="-3552914"/>
            <a:ext cx="10859394" cy="10721183"/>
          </a:xfrm>
          <a:custGeom>
            <a:avLst/>
            <a:gdLst/>
            <a:ahLst/>
            <a:cxnLst/>
            <a:rect r="r" b="b" t="t" l="l"/>
            <a:pathLst>
              <a:path h="10721183" w="10859394">
                <a:moveTo>
                  <a:pt x="0" y="0"/>
                </a:moveTo>
                <a:lnTo>
                  <a:pt x="10859394" y="0"/>
                </a:lnTo>
                <a:lnTo>
                  <a:pt x="10859394" y="10721184"/>
                </a:lnTo>
                <a:lnTo>
                  <a:pt x="0" y="1072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7787344" y="0"/>
            <a:ext cx="10859394" cy="10721183"/>
          </a:xfrm>
          <a:custGeom>
            <a:avLst/>
            <a:gdLst/>
            <a:ahLst/>
            <a:cxnLst/>
            <a:rect r="r" b="b" t="t" l="l"/>
            <a:pathLst>
              <a:path h="10721183" w="10859394">
                <a:moveTo>
                  <a:pt x="0" y="0"/>
                </a:moveTo>
                <a:lnTo>
                  <a:pt x="10859394" y="0"/>
                </a:lnTo>
                <a:lnTo>
                  <a:pt x="10859394" y="10721183"/>
                </a:lnTo>
                <a:lnTo>
                  <a:pt x="0" y="10721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019175" y="4418880"/>
            <a:ext cx="5565606" cy="605184"/>
            <a:chOff x="0" y="0"/>
            <a:chExt cx="1130561" cy="122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0561" cy="122933"/>
            </a:xfrm>
            <a:custGeom>
              <a:avLst/>
              <a:gdLst/>
              <a:ahLst/>
              <a:cxnLst/>
              <a:rect r="r" b="b" t="t" l="l"/>
              <a:pathLst>
                <a:path h="122933" w="1130561">
                  <a:moveTo>
                    <a:pt x="61467" y="0"/>
                  </a:moveTo>
                  <a:lnTo>
                    <a:pt x="1069094" y="0"/>
                  </a:lnTo>
                  <a:cubicBezTo>
                    <a:pt x="1103041" y="0"/>
                    <a:pt x="1130561" y="27520"/>
                    <a:pt x="1130561" y="61467"/>
                  </a:cubicBezTo>
                  <a:lnTo>
                    <a:pt x="1130561" y="61467"/>
                  </a:lnTo>
                  <a:cubicBezTo>
                    <a:pt x="1130561" y="95414"/>
                    <a:pt x="1103041" y="122933"/>
                    <a:pt x="1069094" y="122933"/>
                  </a:cubicBezTo>
                  <a:lnTo>
                    <a:pt x="61467" y="122933"/>
                  </a:lnTo>
                  <a:cubicBezTo>
                    <a:pt x="27520" y="122933"/>
                    <a:pt x="0" y="95414"/>
                    <a:pt x="0" y="61467"/>
                  </a:cubicBezTo>
                  <a:lnTo>
                    <a:pt x="0" y="61467"/>
                  </a:lnTo>
                  <a:cubicBezTo>
                    <a:pt x="0" y="27520"/>
                    <a:pt x="27520" y="0"/>
                    <a:pt x="61467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30561" cy="161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313253"/>
            <a:ext cx="5565606" cy="605184"/>
            <a:chOff x="0" y="0"/>
            <a:chExt cx="1130561" cy="122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0561" cy="122933"/>
            </a:xfrm>
            <a:custGeom>
              <a:avLst/>
              <a:gdLst/>
              <a:ahLst/>
              <a:cxnLst/>
              <a:rect r="r" b="b" t="t" l="l"/>
              <a:pathLst>
                <a:path h="122933" w="1130561">
                  <a:moveTo>
                    <a:pt x="61467" y="0"/>
                  </a:moveTo>
                  <a:lnTo>
                    <a:pt x="1069094" y="0"/>
                  </a:lnTo>
                  <a:cubicBezTo>
                    <a:pt x="1103041" y="0"/>
                    <a:pt x="1130561" y="27520"/>
                    <a:pt x="1130561" y="61467"/>
                  </a:cubicBezTo>
                  <a:lnTo>
                    <a:pt x="1130561" y="61467"/>
                  </a:lnTo>
                  <a:cubicBezTo>
                    <a:pt x="1130561" y="95414"/>
                    <a:pt x="1103041" y="122933"/>
                    <a:pt x="1069094" y="122933"/>
                  </a:cubicBezTo>
                  <a:lnTo>
                    <a:pt x="61467" y="122933"/>
                  </a:lnTo>
                  <a:cubicBezTo>
                    <a:pt x="27520" y="122933"/>
                    <a:pt x="0" y="95414"/>
                    <a:pt x="0" y="61467"/>
                  </a:cubicBezTo>
                  <a:lnTo>
                    <a:pt x="0" y="61467"/>
                  </a:lnTo>
                  <a:cubicBezTo>
                    <a:pt x="0" y="27520"/>
                    <a:pt x="27520" y="0"/>
                    <a:pt x="61467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30561" cy="161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006625" y="1521577"/>
            <a:ext cx="6177429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350720" y="153018"/>
            <a:ext cx="5201453" cy="9980963"/>
          </a:xfrm>
          <a:custGeom>
            <a:avLst/>
            <a:gdLst/>
            <a:ahLst/>
            <a:cxnLst/>
            <a:rect r="r" b="b" t="t" l="l"/>
            <a:pathLst>
              <a:path h="9980963" w="5201453">
                <a:moveTo>
                  <a:pt x="0" y="0"/>
                </a:moveTo>
                <a:lnTo>
                  <a:pt x="5201452" y="0"/>
                </a:lnTo>
                <a:lnTo>
                  <a:pt x="5201452" y="9980964"/>
                </a:lnTo>
                <a:lnTo>
                  <a:pt x="0" y="998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26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260937"/>
            <a:ext cx="677095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4" indent="-280672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trike="noStrike" u="none">
                <a:solidFill>
                  <a:srgbClr val="000000"/>
                </a:solidFill>
                <a:latin typeface="Canva Sans"/>
              </a:rPr>
              <a:t>CNN(Convolution Neural Network)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6625" y="5161210"/>
            <a:ext cx="8237041" cy="197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5" indent="-259082" lvl="1">
              <a:lnSpc>
                <a:spcPts val="542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nva Sans"/>
              </a:rPr>
              <a:t>Building and training CNN architecture from scratch </a:t>
            </a:r>
          </a:p>
          <a:p>
            <a:pPr marL="518165" indent="-259082" lvl="1">
              <a:lnSpc>
                <a:spcPts val="5424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Canva Sans"/>
              </a:rPr>
              <a:t>Learning of abstract features</a:t>
            </a:r>
          </a:p>
          <a:p>
            <a:pPr algn="l" marL="518165" indent="-259082" lvl="1">
              <a:lnSpc>
                <a:spcPts val="5424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Canva Sans"/>
              </a:rPr>
              <a:t> Fine-tune the 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5962" y="4410092"/>
            <a:ext cx="4594945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24"/>
              </a:lnSpc>
              <a:spcBef>
                <a:spcPct val="0"/>
              </a:spcBef>
            </a:pPr>
            <a:r>
              <a:rPr lang="en-US" sz="3231" strike="noStrike" u="none">
                <a:solidFill>
                  <a:srgbClr val="FFFFFF"/>
                </a:solidFill>
                <a:latin typeface="Canva Sans Bold"/>
              </a:rPr>
              <a:t>CNN Model Usage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5809" y="2304465"/>
            <a:ext cx="2678906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FFFFFF"/>
                </a:solidFill>
                <a:latin typeface="Canva Sans Bold"/>
              </a:rPr>
              <a:t>Methodology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5636" y="7809919"/>
            <a:ext cx="413694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anva Sans Bold"/>
              </a:rPr>
              <a:t>Number of layers</a:t>
            </a:r>
            <a:r>
              <a:rPr lang="en-US" sz="2399">
                <a:solidFill>
                  <a:srgbClr val="000000"/>
                </a:solidFill>
                <a:latin typeface="Canva Sans"/>
              </a:rPr>
              <a:t> : 10 layers</a:t>
            </a:r>
          </a:p>
        </p:txBody>
      </p:sp>
      <p:sp>
        <p:nvSpPr>
          <p:cNvPr name="AutoShape 18" id="18"/>
          <p:cNvSpPr/>
          <p:nvPr/>
        </p:nvSpPr>
        <p:spPr>
          <a:xfrm rot="0">
            <a:off x="1216160" y="7884141"/>
            <a:ext cx="319604" cy="285896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AutoShape 19" id="19"/>
          <p:cNvSpPr/>
          <p:nvPr/>
        </p:nvSpPr>
        <p:spPr>
          <a:xfrm rot="0">
            <a:off x="1216160" y="8426682"/>
            <a:ext cx="319604" cy="285896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AutoShape 20" id="20"/>
          <p:cNvSpPr/>
          <p:nvPr/>
        </p:nvSpPr>
        <p:spPr>
          <a:xfrm rot="0">
            <a:off x="1216160" y="8969753"/>
            <a:ext cx="319604" cy="285896"/>
          </a:xfrm>
          <a:prstGeom prst="rect">
            <a:avLst/>
          </a:prstGeom>
          <a:solidFill>
            <a:srgbClr val="006E82"/>
          </a:solidFill>
        </p:spPr>
      </p:sp>
      <p:sp>
        <p:nvSpPr>
          <p:cNvPr name="TextBox 21" id="21"/>
          <p:cNvSpPr txBox="true"/>
          <p:nvPr/>
        </p:nvSpPr>
        <p:spPr>
          <a:xfrm rot="0">
            <a:off x="1711121" y="8352460"/>
            <a:ext cx="418171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anva Sans Bold"/>
              </a:rPr>
              <a:t>Trainable params:</a:t>
            </a:r>
            <a:r>
              <a:rPr lang="en-US" sz="2399">
                <a:solidFill>
                  <a:srgbClr val="000000"/>
                </a:solidFill>
                <a:latin typeface="Canva Sans"/>
              </a:rPr>
              <a:t> 3,235,209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70901" y="8862060"/>
            <a:ext cx="221301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anva Sans Bold"/>
              </a:rPr>
              <a:t>Accuracy:</a:t>
            </a:r>
            <a:r>
              <a:rPr lang="en-US" sz="2399">
                <a:solidFill>
                  <a:srgbClr val="000000"/>
                </a:solidFill>
                <a:latin typeface="Canva Sans"/>
              </a:rPr>
              <a:t> 0.93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1744" y="2192102"/>
            <a:ext cx="3111630" cy="3529096"/>
          </a:xfrm>
          <a:custGeom>
            <a:avLst/>
            <a:gdLst/>
            <a:ahLst/>
            <a:cxnLst/>
            <a:rect r="r" b="b" t="t" l="l"/>
            <a:pathLst>
              <a:path h="3529096" w="3111630">
                <a:moveTo>
                  <a:pt x="0" y="0"/>
                </a:moveTo>
                <a:lnTo>
                  <a:pt x="3111630" y="0"/>
                </a:lnTo>
                <a:lnTo>
                  <a:pt x="3111630" y="3529096"/>
                </a:lnTo>
                <a:lnTo>
                  <a:pt x="0" y="3529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00" t="0" r="-10619" b="-540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27708" y="2192102"/>
            <a:ext cx="3156840" cy="3529096"/>
          </a:xfrm>
          <a:custGeom>
            <a:avLst/>
            <a:gdLst/>
            <a:ahLst/>
            <a:cxnLst/>
            <a:rect r="r" b="b" t="t" l="l"/>
            <a:pathLst>
              <a:path h="3529096" w="3156840">
                <a:moveTo>
                  <a:pt x="0" y="0"/>
                </a:moveTo>
                <a:lnTo>
                  <a:pt x="3156840" y="0"/>
                </a:lnTo>
                <a:lnTo>
                  <a:pt x="3156840" y="3529096"/>
                </a:lnTo>
                <a:lnTo>
                  <a:pt x="0" y="3529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10" t="0" r="-4778" b="-508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64149" y="3716541"/>
            <a:ext cx="457068" cy="395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34"/>
              </a:lnSpc>
            </a:pPr>
            <a:r>
              <a:rPr lang="en-US" sz="2534">
                <a:solidFill>
                  <a:srgbClr val="FFFFFF"/>
                </a:solidFill>
                <a:latin typeface="Futura Bold"/>
              </a:rPr>
              <a:t>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2201" y="390324"/>
            <a:ext cx="979221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91"/>
              </a:lnSpc>
            </a:pPr>
            <a:r>
              <a:rPr lang="en-US" sz="6909">
                <a:solidFill>
                  <a:srgbClr val="263C42"/>
                </a:solidFill>
                <a:latin typeface="Futura Bold"/>
              </a:rPr>
              <a:t>CNN MODEL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65938" y="2791564"/>
            <a:ext cx="8180079" cy="45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5"/>
              </a:lnSpc>
            </a:pPr>
            <a:r>
              <a:rPr lang="en-US" sz="2646">
                <a:solidFill>
                  <a:srgbClr val="443CE1"/>
                </a:solidFill>
                <a:latin typeface="Canva Sans Bold"/>
              </a:rPr>
              <a:t>Blue</a:t>
            </a:r>
            <a:r>
              <a:rPr lang="en-US" sz="2646">
                <a:solidFill>
                  <a:srgbClr val="000000"/>
                </a:solidFill>
                <a:latin typeface="Canva Sans"/>
              </a:rPr>
              <a:t> indicate actual boundary box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59217" y="4055750"/>
            <a:ext cx="5975101" cy="45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5"/>
              </a:lnSpc>
              <a:spcBef>
                <a:spcPct val="0"/>
              </a:spcBef>
            </a:pPr>
            <a:r>
              <a:rPr lang="en-US" sz="2646" strike="noStrike" u="none">
                <a:solidFill>
                  <a:srgbClr val="3BD037"/>
                </a:solidFill>
                <a:latin typeface="Canva Sans Bold"/>
              </a:rPr>
              <a:t>Green </a:t>
            </a:r>
            <a:r>
              <a:rPr lang="en-US" sz="2646" strike="noStrike" u="none">
                <a:solidFill>
                  <a:srgbClr val="000000"/>
                </a:solidFill>
                <a:latin typeface="Canva Sans"/>
              </a:rPr>
              <a:t>indicate predict boundary box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882201" y="1628574"/>
            <a:ext cx="8261799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948111" y="-5720626"/>
            <a:ext cx="10505093" cy="10371392"/>
          </a:xfrm>
          <a:custGeom>
            <a:avLst/>
            <a:gdLst/>
            <a:ahLst/>
            <a:cxnLst/>
            <a:rect r="r" b="b" t="t" l="l"/>
            <a:pathLst>
              <a:path h="10371392" w="10505093">
                <a:moveTo>
                  <a:pt x="0" y="0"/>
                </a:moveTo>
                <a:lnTo>
                  <a:pt x="10505094" y="0"/>
                </a:lnTo>
                <a:lnTo>
                  <a:pt x="10505094" y="10371392"/>
                </a:lnTo>
                <a:lnTo>
                  <a:pt x="0" y="10371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9444338" y="4167411"/>
            <a:ext cx="319604" cy="285896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AutoShape 11" id="11"/>
          <p:cNvSpPr/>
          <p:nvPr/>
        </p:nvSpPr>
        <p:spPr>
          <a:xfrm rot="0">
            <a:off x="9444338" y="2957736"/>
            <a:ext cx="319604" cy="285896"/>
          </a:xfrm>
          <a:prstGeom prst="rect">
            <a:avLst/>
          </a:prstGeom>
          <a:solidFill>
            <a:srgbClr val="006E82">
              <a:alpha val="19608"/>
            </a:srgbClr>
          </a:solidFill>
        </p:spPr>
      </p:sp>
      <p:sp>
        <p:nvSpPr>
          <p:cNvPr name="Freeform 12" id="12"/>
          <p:cNvSpPr/>
          <p:nvPr/>
        </p:nvSpPr>
        <p:spPr>
          <a:xfrm flipH="false" flipV="false" rot="0">
            <a:off x="1221744" y="6323622"/>
            <a:ext cx="4249563" cy="3606163"/>
          </a:xfrm>
          <a:custGeom>
            <a:avLst/>
            <a:gdLst/>
            <a:ahLst/>
            <a:cxnLst/>
            <a:rect r="r" b="b" t="t" l="l"/>
            <a:pathLst>
              <a:path h="3606163" w="4249563">
                <a:moveTo>
                  <a:pt x="0" y="0"/>
                </a:moveTo>
                <a:lnTo>
                  <a:pt x="4249562" y="0"/>
                </a:lnTo>
                <a:lnTo>
                  <a:pt x="4249562" y="3606164"/>
                </a:lnTo>
                <a:lnTo>
                  <a:pt x="0" y="3606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987" r="-196392" b="-749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21495" y="6055205"/>
            <a:ext cx="4187252" cy="3874580"/>
          </a:xfrm>
          <a:custGeom>
            <a:avLst/>
            <a:gdLst/>
            <a:ahLst/>
            <a:cxnLst/>
            <a:rect r="r" b="b" t="t" l="l"/>
            <a:pathLst>
              <a:path h="3874580" w="4187252">
                <a:moveTo>
                  <a:pt x="0" y="0"/>
                </a:moveTo>
                <a:lnTo>
                  <a:pt x="4187251" y="0"/>
                </a:lnTo>
                <a:lnTo>
                  <a:pt x="4187251" y="3874581"/>
                </a:lnTo>
                <a:lnTo>
                  <a:pt x="0" y="387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487" t="-8072" r="-101106" b="-453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18387" y="6055205"/>
            <a:ext cx="4356027" cy="3874580"/>
          </a:xfrm>
          <a:custGeom>
            <a:avLst/>
            <a:gdLst/>
            <a:ahLst/>
            <a:cxnLst/>
            <a:rect r="r" b="b" t="t" l="l"/>
            <a:pathLst>
              <a:path h="3874580" w="4356027">
                <a:moveTo>
                  <a:pt x="0" y="0"/>
                </a:moveTo>
                <a:lnTo>
                  <a:pt x="4356027" y="0"/>
                </a:lnTo>
                <a:lnTo>
                  <a:pt x="4356027" y="3874581"/>
                </a:lnTo>
                <a:lnTo>
                  <a:pt x="0" y="3874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1751" t="-8772" r="0" b="-7279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924570" y="510526"/>
            <a:ext cx="10859394" cy="10721183"/>
          </a:xfrm>
          <a:custGeom>
            <a:avLst/>
            <a:gdLst/>
            <a:ahLst/>
            <a:cxnLst/>
            <a:rect r="r" b="b" t="t" l="l"/>
            <a:pathLst>
              <a:path h="10721183" w="10859394">
                <a:moveTo>
                  <a:pt x="0" y="0"/>
                </a:moveTo>
                <a:lnTo>
                  <a:pt x="10859394" y="0"/>
                </a:lnTo>
                <a:lnTo>
                  <a:pt x="10859394" y="10721183"/>
                </a:lnTo>
                <a:lnTo>
                  <a:pt x="0" y="10721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909478" y="2673218"/>
            <a:ext cx="2833390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FFFFFF"/>
                </a:solidFill>
                <a:latin typeface="Canva Sans Bold"/>
              </a:rPr>
              <a:t>MODEL NAME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2713814"/>
            <a:ext cx="4594945" cy="541569"/>
            <a:chOff x="0" y="0"/>
            <a:chExt cx="933387" cy="1100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3387" cy="110011"/>
            </a:xfrm>
            <a:custGeom>
              <a:avLst/>
              <a:gdLst/>
              <a:ahLst/>
              <a:cxnLst/>
              <a:rect r="r" b="b" t="t" l="l"/>
              <a:pathLst>
                <a:path h="110011" w="933387">
                  <a:moveTo>
                    <a:pt x="55005" y="0"/>
                  </a:moveTo>
                  <a:lnTo>
                    <a:pt x="878382" y="0"/>
                  </a:lnTo>
                  <a:cubicBezTo>
                    <a:pt x="908760" y="0"/>
                    <a:pt x="933387" y="24627"/>
                    <a:pt x="933387" y="55005"/>
                  </a:cubicBezTo>
                  <a:lnTo>
                    <a:pt x="933387" y="55005"/>
                  </a:lnTo>
                  <a:cubicBezTo>
                    <a:pt x="933387" y="69594"/>
                    <a:pt x="927592" y="83584"/>
                    <a:pt x="917276" y="93900"/>
                  </a:cubicBezTo>
                  <a:cubicBezTo>
                    <a:pt x="906961" y="104216"/>
                    <a:pt x="892970" y="110011"/>
                    <a:pt x="878382" y="110011"/>
                  </a:cubicBezTo>
                  <a:lnTo>
                    <a:pt x="55005" y="110011"/>
                  </a:lnTo>
                  <a:cubicBezTo>
                    <a:pt x="40417" y="110011"/>
                    <a:pt x="26426" y="104216"/>
                    <a:pt x="16111" y="93900"/>
                  </a:cubicBezTo>
                  <a:cubicBezTo>
                    <a:pt x="5795" y="83584"/>
                    <a:pt x="0" y="69594"/>
                    <a:pt x="0" y="55005"/>
                  </a:cubicBezTo>
                  <a:lnTo>
                    <a:pt x="0" y="55005"/>
                  </a:lnTo>
                  <a:cubicBezTo>
                    <a:pt x="0" y="40417"/>
                    <a:pt x="5795" y="26426"/>
                    <a:pt x="16111" y="16111"/>
                  </a:cubicBezTo>
                  <a:cubicBezTo>
                    <a:pt x="26426" y="5795"/>
                    <a:pt x="40417" y="0"/>
                    <a:pt x="55005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33387" cy="148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250175"/>
            <a:ext cx="4594945" cy="541569"/>
            <a:chOff x="0" y="0"/>
            <a:chExt cx="933387" cy="1100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3387" cy="110011"/>
            </a:xfrm>
            <a:custGeom>
              <a:avLst/>
              <a:gdLst/>
              <a:ahLst/>
              <a:cxnLst/>
              <a:rect r="r" b="b" t="t" l="l"/>
              <a:pathLst>
                <a:path h="110011" w="933387">
                  <a:moveTo>
                    <a:pt x="55005" y="0"/>
                  </a:moveTo>
                  <a:lnTo>
                    <a:pt x="878382" y="0"/>
                  </a:lnTo>
                  <a:cubicBezTo>
                    <a:pt x="908760" y="0"/>
                    <a:pt x="933387" y="24627"/>
                    <a:pt x="933387" y="55005"/>
                  </a:cubicBezTo>
                  <a:lnTo>
                    <a:pt x="933387" y="55005"/>
                  </a:lnTo>
                  <a:cubicBezTo>
                    <a:pt x="933387" y="69594"/>
                    <a:pt x="927592" y="83584"/>
                    <a:pt x="917276" y="93900"/>
                  </a:cubicBezTo>
                  <a:cubicBezTo>
                    <a:pt x="906961" y="104216"/>
                    <a:pt x="892970" y="110011"/>
                    <a:pt x="878382" y="110011"/>
                  </a:cubicBezTo>
                  <a:lnTo>
                    <a:pt x="55005" y="110011"/>
                  </a:lnTo>
                  <a:cubicBezTo>
                    <a:pt x="40417" y="110011"/>
                    <a:pt x="26426" y="104216"/>
                    <a:pt x="16111" y="93900"/>
                  </a:cubicBezTo>
                  <a:cubicBezTo>
                    <a:pt x="5795" y="83584"/>
                    <a:pt x="0" y="69594"/>
                    <a:pt x="0" y="55005"/>
                  </a:cubicBezTo>
                  <a:lnTo>
                    <a:pt x="0" y="55005"/>
                  </a:lnTo>
                  <a:cubicBezTo>
                    <a:pt x="0" y="40417"/>
                    <a:pt x="5795" y="26426"/>
                    <a:pt x="16111" y="16111"/>
                  </a:cubicBezTo>
                  <a:cubicBezTo>
                    <a:pt x="26426" y="5795"/>
                    <a:pt x="40417" y="0"/>
                    <a:pt x="55005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33387" cy="148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8824976">
            <a:off x="15220584" y="-3552914"/>
            <a:ext cx="10859394" cy="10721183"/>
          </a:xfrm>
          <a:custGeom>
            <a:avLst/>
            <a:gdLst/>
            <a:ahLst/>
            <a:cxnLst/>
            <a:rect r="r" b="b" t="t" l="l"/>
            <a:pathLst>
              <a:path h="10721183" w="10859394">
                <a:moveTo>
                  <a:pt x="0" y="0"/>
                </a:moveTo>
                <a:lnTo>
                  <a:pt x="10859394" y="0"/>
                </a:lnTo>
                <a:lnTo>
                  <a:pt x="10859394" y="10721184"/>
                </a:lnTo>
                <a:lnTo>
                  <a:pt x="0" y="10721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100736" y="3519430"/>
            <a:ext cx="698950" cy="771989"/>
          </a:xfrm>
          <a:custGeom>
            <a:avLst/>
            <a:gdLst/>
            <a:ahLst/>
            <a:cxnLst/>
            <a:rect r="r" b="b" t="t" l="l"/>
            <a:pathLst>
              <a:path h="771989" w="698950">
                <a:moveTo>
                  <a:pt x="0" y="0"/>
                </a:moveTo>
                <a:lnTo>
                  <a:pt x="698950" y="0"/>
                </a:lnTo>
                <a:lnTo>
                  <a:pt x="698950" y="771989"/>
                </a:lnTo>
                <a:lnTo>
                  <a:pt x="0" y="771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78074" b="-2714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06656" y="754995"/>
            <a:ext cx="12609146" cy="106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05"/>
              </a:lnSpc>
              <a:spcBef>
                <a:spcPct val="0"/>
              </a:spcBef>
            </a:pPr>
            <a:r>
              <a:rPr lang="en-US" sz="6905">
                <a:solidFill>
                  <a:srgbClr val="263C42"/>
                </a:solidFill>
                <a:latin typeface="Futura Bold"/>
              </a:rPr>
              <a:t>AI-BASED SOLUTION (YOLYO)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183500"/>
            <a:ext cx="4594945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24"/>
              </a:lnSpc>
              <a:spcBef>
                <a:spcPct val="0"/>
              </a:spcBef>
            </a:pPr>
            <a:r>
              <a:rPr lang="en-US" sz="3231" strike="noStrike" u="none">
                <a:solidFill>
                  <a:srgbClr val="FFFFFF"/>
                </a:solidFill>
                <a:latin typeface="Canva Sans Bold"/>
              </a:rPr>
              <a:t>YOLOv8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0853" y="6130997"/>
            <a:ext cx="6925171" cy="149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5" indent="-259082" lvl="1">
              <a:lnSpc>
                <a:spcPts val="4080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Canva Sans"/>
              </a:rPr>
              <a:t>High rate of accuracy</a:t>
            </a:r>
          </a:p>
          <a:p>
            <a:pPr marL="518165" indent="-259082" lvl="1">
              <a:lnSpc>
                <a:spcPts val="4080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Canva Sans"/>
              </a:rPr>
              <a:t>Operates faster, especially on larger images</a:t>
            </a:r>
          </a:p>
          <a:p>
            <a:pPr marL="518165" indent="-259082" lvl="1">
              <a:lnSpc>
                <a:spcPts val="4080"/>
              </a:lnSpc>
              <a:buFont typeface="Arial"/>
              <a:buChar char="•"/>
            </a:pPr>
            <a:r>
              <a:rPr lang="en-US" sz="2400" strike="noStrike" u="none">
                <a:solidFill>
                  <a:srgbClr val="000000"/>
                </a:solidFill>
                <a:latin typeface="Canva Sans"/>
              </a:rPr>
              <a:t>P</a:t>
            </a:r>
            <a:r>
              <a:rPr lang="en-US" sz="2400" strike="noStrike" u="none">
                <a:solidFill>
                  <a:srgbClr val="000000"/>
                </a:solidFill>
                <a:latin typeface="Canva Sans"/>
              </a:rPr>
              <a:t>redicts bounding box properties directly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1932" y="3473625"/>
            <a:ext cx="476833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hlinkClick r:id="rId5" tooltip="https://arxiv.org/abs/1506.02640"/>
              </a:rPr>
              <a:t>YOLO</a:t>
            </a:r>
            <a:r>
              <a:rPr lang="en-US" sz="2500">
                <a:solidFill>
                  <a:srgbClr val="000000"/>
                </a:solidFill>
                <a:latin typeface="Canva Sans"/>
              </a:rPr>
              <a:t> (You Only Look Once)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01554" y="2654168"/>
            <a:ext cx="2540992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524"/>
              </a:lnSpc>
              <a:spcBef>
                <a:spcPct val="0"/>
              </a:spcBef>
            </a:pPr>
            <a:r>
              <a:rPr lang="en-US" sz="3231" strike="noStrike" u="none">
                <a:solidFill>
                  <a:srgbClr val="FFFFFF"/>
                </a:solidFill>
                <a:latin typeface="Canva Sans Bold"/>
              </a:rPr>
              <a:t>Model Name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697131" y="1851135"/>
            <a:ext cx="9853029" cy="0"/>
          </a:xfrm>
          <a:prstGeom prst="line">
            <a:avLst/>
          </a:prstGeom>
          <a:ln cap="flat" w="133350">
            <a:solidFill>
              <a:srgbClr val="0097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1241932" y="4124500"/>
            <a:ext cx="3133606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 Bold"/>
              </a:rPr>
              <a:t>Vesrion:</a:t>
            </a:r>
            <a:r>
              <a:rPr lang="en-US" sz="2500">
                <a:solidFill>
                  <a:srgbClr val="000000"/>
                </a:solidFill>
                <a:latin typeface="Canva Sans"/>
              </a:rPr>
              <a:t> YOLOv8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550160" y="2713814"/>
            <a:ext cx="4594945" cy="541569"/>
            <a:chOff x="0" y="0"/>
            <a:chExt cx="933387" cy="1100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33387" cy="110011"/>
            </a:xfrm>
            <a:custGeom>
              <a:avLst/>
              <a:gdLst/>
              <a:ahLst/>
              <a:cxnLst/>
              <a:rect r="r" b="b" t="t" l="l"/>
              <a:pathLst>
                <a:path h="110011" w="933387">
                  <a:moveTo>
                    <a:pt x="55005" y="0"/>
                  </a:moveTo>
                  <a:lnTo>
                    <a:pt x="878382" y="0"/>
                  </a:lnTo>
                  <a:cubicBezTo>
                    <a:pt x="908760" y="0"/>
                    <a:pt x="933387" y="24627"/>
                    <a:pt x="933387" y="55005"/>
                  </a:cubicBezTo>
                  <a:lnTo>
                    <a:pt x="933387" y="55005"/>
                  </a:lnTo>
                  <a:cubicBezTo>
                    <a:pt x="933387" y="69594"/>
                    <a:pt x="927592" y="83584"/>
                    <a:pt x="917276" y="93900"/>
                  </a:cubicBezTo>
                  <a:cubicBezTo>
                    <a:pt x="906961" y="104216"/>
                    <a:pt x="892970" y="110011"/>
                    <a:pt x="878382" y="110011"/>
                  </a:cubicBezTo>
                  <a:lnTo>
                    <a:pt x="55005" y="110011"/>
                  </a:lnTo>
                  <a:cubicBezTo>
                    <a:pt x="40417" y="110011"/>
                    <a:pt x="26426" y="104216"/>
                    <a:pt x="16111" y="93900"/>
                  </a:cubicBezTo>
                  <a:cubicBezTo>
                    <a:pt x="5795" y="83584"/>
                    <a:pt x="0" y="69594"/>
                    <a:pt x="0" y="55005"/>
                  </a:cubicBezTo>
                  <a:lnTo>
                    <a:pt x="0" y="55005"/>
                  </a:lnTo>
                  <a:cubicBezTo>
                    <a:pt x="0" y="40417"/>
                    <a:pt x="5795" y="26426"/>
                    <a:pt x="16111" y="16111"/>
                  </a:cubicBezTo>
                  <a:cubicBezTo>
                    <a:pt x="26426" y="5795"/>
                    <a:pt x="40417" y="0"/>
                    <a:pt x="55005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33387" cy="148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144687" y="2673218"/>
            <a:ext cx="1405890" cy="55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FFFFFF"/>
                </a:solidFill>
                <a:latin typeface="Canva Sans Bold"/>
              </a:rPr>
              <a:t>S</a:t>
            </a:r>
            <a:r>
              <a:rPr lang="en-US" sz="3231" strike="noStrike" u="none">
                <a:solidFill>
                  <a:srgbClr val="FFFFFF"/>
                </a:solidFill>
                <a:latin typeface="Canva Sans Bold"/>
              </a:rPr>
              <a:t>ource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52493" y="3660950"/>
            <a:ext cx="166647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u="sng">
                <a:solidFill>
                  <a:srgbClr val="000000"/>
                </a:solidFill>
                <a:latin typeface="Canva Sans"/>
                <a:hlinkClick r:id="rId6" tooltip="https://docs.ultralytics.com"/>
              </a:rPr>
              <a:t>Ultralytics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DAF1G90_wmo</dc:identifier>
  <dcterms:modified xsi:type="dcterms:W3CDTF">2011-08-01T06:04:30Z</dcterms:modified>
  <cp:revision>1</cp:revision>
  <dc:title>Capston Presentation</dc:title>
</cp:coreProperties>
</file>